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9" r:id="rId1"/>
  </p:sldMasterIdLst>
  <p:notesMasterIdLst>
    <p:notesMasterId r:id="rId34"/>
  </p:notesMasterIdLst>
  <p:sldIdLst>
    <p:sldId id="256" r:id="rId2"/>
    <p:sldId id="274" r:id="rId3"/>
    <p:sldId id="275" r:id="rId4"/>
    <p:sldId id="261" r:id="rId5"/>
    <p:sldId id="276" r:id="rId6"/>
    <p:sldId id="277" r:id="rId7"/>
    <p:sldId id="282" r:id="rId8"/>
    <p:sldId id="263" r:id="rId9"/>
    <p:sldId id="280" r:id="rId10"/>
    <p:sldId id="281" r:id="rId11"/>
    <p:sldId id="284" r:id="rId12"/>
    <p:sldId id="270" r:id="rId13"/>
    <p:sldId id="259" r:id="rId14"/>
    <p:sldId id="285" r:id="rId15"/>
    <p:sldId id="273" r:id="rId16"/>
    <p:sldId id="293" r:id="rId17"/>
    <p:sldId id="292" r:id="rId18"/>
    <p:sldId id="279" r:id="rId19"/>
    <p:sldId id="271" r:id="rId20"/>
    <p:sldId id="258" r:id="rId21"/>
    <p:sldId id="286" r:id="rId22"/>
    <p:sldId id="287" r:id="rId23"/>
    <p:sldId id="288" r:id="rId24"/>
    <p:sldId id="289" r:id="rId25"/>
    <p:sldId id="290" r:id="rId26"/>
    <p:sldId id="291" r:id="rId27"/>
    <p:sldId id="269" r:id="rId28"/>
    <p:sldId id="272" r:id="rId29"/>
    <p:sldId id="294" r:id="rId30"/>
    <p:sldId id="295" r:id="rId31"/>
    <p:sldId id="296" r:id="rId32"/>
    <p:sldId id="26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9" autoAdjust="0"/>
    <p:restoredTop sz="94682"/>
  </p:normalViewPr>
  <p:slideViewPr>
    <p:cSldViewPr snapToGrid="0">
      <p:cViewPr>
        <p:scale>
          <a:sx n="92" d="100"/>
          <a:sy n="92" d="100"/>
        </p:scale>
        <p:origin x="1064"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66D4F-3CFA-419D-B971-975A63200FE9}" type="datetimeFigureOut">
              <a:rPr lang="en-IN" smtClean="0"/>
              <a:t>12-02-2025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E4C4D-5EDB-48CC-BF41-454ECA69E202}" type="slidenum">
              <a:rPr lang="en-IN" smtClean="0"/>
              <a:t>‹#›</a:t>
            </a:fld>
            <a:endParaRPr lang="en-IN"/>
          </a:p>
        </p:txBody>
      </p:sp>
    </p:spTree>
    <p:extLst>
      <p:ext uri="{BB962C8B-B14F-4D97-AF65-F5344CB8AC3E}">
        <p14:creationId xmlns:p14="http://schemas.microsoft.com/office/powerpoint/2010/main" val="1306550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701B5F-113B-42D6-B66D-A664AD0D8353}"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1853670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701B5F-113B-42D6-B66D-A664AD0D8353}"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46390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701B5F-113B-42D6-B66D-A664AD0D8353}"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4B418BD-664C-4BFE-91BE-0B20594A5D9E}"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48500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F701B5F-113B-42D6-B66D-A664AD0D8353}"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412910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F701B5F-113B-42D6-B66D-A664AD0D8353}"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4B418BD-664C-4BFE-91BE-0B20594A5D9E}"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0192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F701B5F-113B-42D6-B66D-A664AD0D8353}"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764486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701B5F-113B-42D6-B66D-A664AD0D8353}"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2682715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701B5F-113B-42D6-B66D-A664AD0D8353}"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350875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701B5F-113B-42D6-B66D-A664AD0D8353}"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1166140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701B5F-113B-42D6-B66D-A664AD0D8353}" type="datetimeFigureOut">
              <a:rPr lang="en-IN" smtClean="0"/>
              <a:t>12-02-2025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336001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701B5F-113B-42D6-B66D-A664AD0D8353}"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63438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701B5F-113B-42D6-B66D-A664AD0D8353}" type="datetimeFigureOut">
              <a:rPr lang="en-IN" smtClean="0"/>
              <a:t>12-02-2025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262787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701B5F-113B-42D6-B66D-A664AD0D8353}" type="datetimeFigureOut">
              <a:rPr lang="en-IN" smtClean="0"/>
              <a:t>12-02-2025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3167621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01B5F-113B-42D6-B66D-A664AD0D8353}" type="datetimeFigureOut">
              <a:rPr lang="en-IN" smtClean="0"/>
              <a:t>12-02-2025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25504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701B5F-113B-42D6-B66D-A664AD0D8353}"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123384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701B5F-113B-42D6-B66D-A664AD0D8353}" type="datetimeFigureOut">
              <a:rPr lang="en-IN" smtClean="0"/>
              <a:t>12-02-2025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4B418BD-664C-4BFE-91BE-0B20594A5D9E}" type="slidenum">
              <a:rPr lang="en-IN" smtClean="0"/>
              <a:t>‹#›</a:t>
            </a:fld>
            <a:endParaRPr lang="en-IN"/>
          </a:p>
        </p:txBody>
      </p:sp>
    </p:spTree>
    <p:extLst>
      <p:ext uri="{BB962C8B-B14F-4D97-AF65-F5344CB8AC3E}">
        <p14:creationId xmlns:p14="http://schemas.microsoft.com/office/powerpoint/2010/main" val="646106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F701B5F-113B-42D6-B66D-A664AD0D8353}" type="datetimeFigureOut">
              <a:rPr lang="en-IN" smtClean="0"/>
              <a:t>12-02-2025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4B418BD-664C-4BFE-91BE-0B20594A5D9E}" type="slidenum">
              <a:rPr lang="en-IN" smtClean="0"/>
              <a:t>‹#›</a:t>
            </a:fld>
            <a:endParaRPr lang="en-IN"/>
          </a:p>
        </p:txBody>
      </p:sp>
    </p:spTree>
    <p:extLst>
      <p:ext uri="{BB962C8B-B14F-4D97-AF65-F5344CB8AC3E}">
        <p14:creationId xmlns:p14="http://schemas.microsoft.com/office/powerpoint/2010/main" val="1142770271"/>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3.emf"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4.jp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3" Type="http://schemas.openxmlformats.org/officeDocument/2006/relationships/image" Target="../media/image6.emf" /><Relationship Id="rId2" Type="http://schemas.openxmlformats.org/officeDocument/2006/relationships/image" Target="../media/image5.emf"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8.emf" /><Relationship Id="rId2" Type="http://schemas.openxmlformats.org/officeDocument/2006/relationships/image" Target="../media/image7.emf"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10.emf" /><Relationship Id="rId2" Type="http://schemas.openxmlformats.org/officeDocument/2006/relationships/image" Target="../media/image9.emf" /><Relationship Id="rId1" Type="http://schemas.openxmlformats.org/officeDocument/2006/relationships/slideLayout" Target="../slideLayouts/slideLayout2.xml" /><Relationship Id="rId4" Type="http://schemas.openxmlformats.org/officeDocument/2006/relationships/image" Target="../media/image11.emf" /></Relationships>
</file>

<file path=ppt/slides/_rels/slide26.xml.rels><?xml version="1.0" encoding="UTF-8" standalone="yes"?>
<Relationships xmlns="http://schemas.openxmlformats.org/package/2006/relationships"><Relationship Id="rId3" Type="http://schemas.openxmlformats.org/officeDocument/2006/relationships/image" Target="../media/image13.emf" /><Relationship Id="rId2" Type="http://schemas.openxmlformats.org/officeDocument/2006/relationships/image" Target="../media/image12.emf"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4227-1B03-F8E3-F36F-4A27AECC6192}"/>
              </a:ext>
            </a:extLst>
          </p:cNvPr>
          <p:cNvSpPr>
            <a:spLocks noGrp="1"/>
          </p:cNvSpPr>
          <p:nvPr>
            <p:ph type="ctrTitle"/>
          </p:nvPr>
        </p:nvSpPr>
        <p:spPr>
          <a:xfrm>
            <a:off x="2132012" y="728321"/>
            <a:ext cx="8915399" cy="2262781"/>
          </a:xfrm>
        </p:spPr>
        <p:txBody>
          <a:bodyPr vert="horz" lIns="91440" tIns="45720" rIns="91440" bIns="45720" rtlCol="0" anchor="ctr">
            <a:normAutofit fontScale="90000"/>
          </a:bodyPr>
          <a:lstStyle/>
          <a:p>
            <a:pPr algn="ctr">
              <a:lnSpc>
                <a:spcPct val="90000"/>
              </a:lnSpc>
            </a:pPr>
            <a:r>
              <a:rPr lang="en-US" sz="3800" b="0" i="0" kern="1200" dirty="0">
                <a:solidFill>
                  <a:schemeClr val="tx1"/>
                </a:solidFill>
                <a:effectLst/>
                <a:latin typeface="+mj-lt"/>
                <a:ea typeface="+mj-ea"/>
                <a:cs typeface="+mj-cs"/>
              </a:rPr>
              <a:t>Master Thesis: </a:t>
            </a:r>
            <a:r>
              <a:rPr lang="en-US" sz="3800" b="0" i="0" kern="1200" dirty="0" err="1">
                <a:solidFill>
                  <a:schemeClr val="tx1"/>
                </a:solidFill>
                <a:effectLst/>
                <a:latin typeface="+mj-lt"/>
                <a:ea typeface="+mj-ea"/>
                <a:cs typeface="+mj-cs"/>
              </a:rPr>
              <a:t>Colloq</a:t>
            </a:r>
            <a:r>
              <a:rPr lang="en-GB" sz="3800" b="0" i="0" kern="1200" dirty="0">
                <a:solidFill>
                  <a:schemeClr val="tx1"/>
                </a:solidFill>
                <a:effectLst/>
                <a:latin typeface="+mj-lt"/>
                <a:ea typeface="+mj-ea"/>
                <a:cs typeface="+mj-cs"/>
              </a:rPr>
              <a:t>u</a:t>
            </a:r>
            <a:r>
              <a:rPr lang="en-US" sz="3800" b="0" i="0" kern="1200" dirty="0" err="1">
                <a:solidFill>
                  <a:schemeClr val="tx1"/>
                </a:solidFill>
                <a:effectLst/>
                <a:latin typeface="+mj-lt"/>
                <a:ea typeface="+mj-ea"/>
                <a:cs typeface="+mj-cs"/>
              </a:rPr>
              <a:t>ium</a:t>
            </a:r>
            <a:br>
              <a:rPr lang="en-US" sz="3800" b="0" i="0" kern="1200" dirty="0">
                <a:solidFill>
                  <a:schemeClr val="tx1"/>
                </a:solidFill>
                <a:effectLst/>
                <a:latin typeface="+mj-lt"/>
                <a:ea typeface="+mj-ea"/>
                <a:cs typeface="+mj-cs"/>
              </a:rPr>
            </a:br>
            <a:r>
              <a:rPr lang="en-US" sz="3800" b="0" i="0" kern="1200" dirty="0">
                <a:solidFill>
                  <a:schemeClr val="tx1"/>
                </a:solidFill>
                <a:effectLst/>
                <a:latin typeface="+mj-lt"/>
                <a:ea typeface="+mj-ea"/>
                <a:cs typeface="+mj-cs"/>
              </a:rPr>
              <a:t> </a:t>
            </a:r>
            <a:br>
              <a:rPr lang="en-US" sz="3800" b="0" i="0" kern="1200" dirty="0">
                <a:solidFill>
                  <a:schemeClr val="tx1"/>
                </a:solidFill>
                <a:effectLst/>
                <a:latin typeface="+mj-lt"/>
                <a:ea typeface="+mj-ea"/>
                <a:cs typeface="+mj-cs"/>
              </a:rPr>
            </a:br>
            <a:r>
              <a:rPr lang="en-US" sz="3800" b="0" i="0" kern="1200" dirty="0">
                <a:solidFill>
                  <a:schemeClr val="tx1"/>
                </a:solidFill>
                <a:effectLst/>
                <a:latin typeface="+mj-lt"/>
                <a:ea typeface="+mj-ea"/>
                <a:cs typeface="+mj-cs"/>
              </a:rPr>
              <a:t>ASCII ACKNOWLEDGMENT RESPONSE SYSTEM FOR G4 PRODUCT PLATFORM</a:t>
            </a:r>
            <a:br>
              <a:rPr lang="en-US" sz="3800" b="0" i="0" kern="1200" dirty="0">
                <a:solidFill>
                  <a:schemeClr val="tx1"/>
                </a:solidFill>
                <a:effectLst/>
                <a:latin typeface="+mj-lt"/>
                <a:ea typeface="+mj-ea"/>
                <a:cs typeface="+mj-cs"/>
              </a:rPr>
            </a:br>
            <a:endParaRPr lang="en-US" sz="3800" b="0" i="0" kern="1200" dirty="0">
              <a:solidFill>
                <a:schemeClr val="tx1"/>
              </a:solidFill>
              <a:effectLst/>
              <a:latin typeface="+mj-lt"/>
              <a:ea typeface="+mj-ea"/>
              <a:cs typeface="+mj-cs"/>
            </a:endParaRPr>
          </a:p>
        </p:txBody>
      </p:sp>
      <p:sp>
        <p:nvSpPr>
          <p:cNvPr id="5" name="Subtitle 4">
            <a:extLst>
              <a:ext uri="{FF2B5EF4-FFF2-40B4-BE49-F238E27FC236}">
                <a16:creationId xmlns:a16="http://schemas.microsoft.com/office/drawing/2014/main" id="{9D0AFA3E-B248-676D-D9C0-F9F922C0641F}"/>
              </a:ext>
            </a:extLst>
          </p:cNvPr>
          <p:cNvSpPr>
            <a:spLocks noGrp="1"/>
          </p:cNvSpPr>
          <p:nvPr>
            <p:ph type="subTitle" idx="1"/>
          </p:nvPr>
        </p:nvSpPr>
        <p:spPr>
          <a:xfrm>
            <a:off x="2132012" y="3133931"/>
            <a:ext cx="8915399" cy="3050626"/>
          </a:xfrm>
        </p:spPr>
        <p:txBody>
          <a:bodyPr vert="horz" lIns="91440" tIns="45720" rIns="91440" bIns="45720" rtlCol="0" anchor="ctr">
            <a:normAutofit/>
          </a:bodyPr>
          <a:lstStyle/>
          <a:p>
            <a:pPr algn="ctr"/>
            <a:r>
              <a:rPr lang="en-US" sz="1400" dirty="0">
                <a:solidFill>
                  <a:schemeClr val="tx1">
                    <a:lumMod val="85000"/>
                    <a:lumOff val="15000"/>
                  </a:schemeClr>
                </a:solidFill>
              </a:rPr>
              <a:t>In fulfilment of the Requirements for Academic Degree M.Sc. in Embedded Systems Design at Hochschule Bremerhaven and carried out at </a:t>
            </a:r>
            <a:r>
              <a:rPr lang="en-US" sz="1400" dirty="0" err="1">
                <a:solidFill>
                  <a:schemeClr val="tx1">
                    <a:lumMod val="85000"/>
                    <a:lumOff val="15000"/>
                  </a:schemeClr>
                </a:solidFill>
              </a:rPr>
              <a:t>Wenglor</a:t>
            </a:r>
            <a:r>
              <a:rPr lang="en-US" sz="1400" dirty="0">
                <a:solidFill>
                  <a:schemeClr val="tx1">
                    <a:lumMod val="85000"/>
                    <a:lumOff val="15000"/>
                  </a:schemeClr>
                </a:solidFill>
              </a:rPr>
              <a:t> MEL</a:t>
            </a:r>
          </a:p>
          <a:p>
            <a:pPr algn="ctr"/>
            <a:r>
              <a:rPr lang="en-US" dirty="0">
                <a:solidFill>
                  <a:schemeClr val="tx1">
                    <a:lumMod val="85000"/>
                    <a:lumOff val="15000"/>
                  </a:schemeClr>
                </a:solidFill>
              </a:rPr>
              <a:t>Presented by </a:t>
            </a:r>
          </a:p>
          <a:p>
            <a:pPr algn="ctr"/>
            <a:r>
              <a:rPr lang="en-US" dirty="0">
                <a:solidFill>
                  <a:schemeClr val="tx1">
                    <a:lumMod val="85000"/>
                    <a:lumOff val="15000"/>
                  </a:schemeClr>
                </a:solidFill>
              </a:rPr>
              <a:t>Joe Joseph Nelson (38750)</a:t>
            </a:r>
          </a:p>
          <a:p>
            <a:pPr algn="ctr"/>
            <a:r>
              <a:rPr lang="en-US" dirty="0">
                <a:solidFill>
                  <a:schemeClr val="tx1">
                    <a:lumMod val="85000"/>
                    <a:lumOff val="15000"/>
                  </a:schemeClr>
                </a:solidFill>
              </a:rPr>
              <a:t>Under Supervision of</a:t>
            </a:r>
          </a:p>
          <a:p>
            <a:pPr algn="ctr"/>
            <a:r>
              <a:rPr lang="en-US" dirty="0">
                <a:solidFill>
                  <a:schemeClr val="tx1">
                    <a:lumMod val="85000"/>
                    <a:lumOff val="15000"/>
                  </a:schemeClr>
                </a:solidFill>
              </a:rPr>
              <a:t>Prof. Dr.-Ing. Uwe Werner, Hochschule Bremerhaven</a:t>
            </a:r>
          </a:p>
          <a:p>
            <a:pPr algn="ctr"/>
            <a:r>
              <a:rPr lang="en-US" dirty="0">
                <a:solidFill>
                  <a:schemeClr val="tx1">
                    <a:lumMod val="85000"/>
                    <a:lumOff val="15000"/>
                  </a:schemeClr>
                </a:solidFill>
              </a:rPr>
              <a:t>Dipl. Manfred Huber (</a:t>
            </a:r>
            <a:r>
              <a:rPr lang="en-US" dirty="0" err="1">
                <a:solidFill>
                  <a:schemeClr val="tx1">
                    <a:lumMod val="85000"/>
                    <a:lumOff val="15000"/>
                  </a:schemeClr>
                </a:solidFill>
              </a:rPr>
              <a:t>Wenglor</a:t>
            </a:r>
            <a:r>
              <a:rPr lang="en-US" dirty="0">
                <a:solidFill>
                  <a:schemeClr val="tx1">
                    <a:lumMod val="85000"/>
                    <a:lumOff val="15000"/>
                  </a:schemeClr>
                </a:solidFill>
              </a:rPr>
              <a:t> MEL)</a:t>
            </a:r>
          </a:p>
          <a:p>
            <a:pPr algn="ctr"/>
            <a:r>
              <a:rPr lang="en-US" dirty="0">
                <a:solidFill>
                  <a:schemeClr val="tx1">
                    <a:lumMod val="85000"/>
                    <a:lumOff val="15000"/>
                  </a:schemeClr>
                </a:solidFill>
              </a:rPr>
              <a:t>Mahesh Ramesh Ingle (</a:t>
            </a:r>
            <a:r>
              <a:rPr lang="en-US" dirty="0" err="1">
                <a:solidFill>
                  <a:schemeClr val="tx1">
                    <a:lumMod val="85000"/>
                    <a:lumOff val="15000"/>
                  </a:schemeClr>
                </a:solidFill>
              </a:rPr>
              <a:t>Wenglor</a:t>
            </a:r>
            <a:r>
              <a:rPr lang="en-US" dirty="0">
                <a:solidFill>
                  <a:schemeClr val="tx1">
                    <a:lumMod val="85000"/>
                    <a:lumOff val="15000"/>
                  </a:schemeClr>
                </a:solidFill>
              </a:rPr>
              <a:t> MEL)</a:t>
            </a:r>
          </a:p>
          <a:p>
            <a:pPr indent="-228600" algn="r">
              <a:buFont typeface="Arial" panose="020B0604020202020204" pitchFamily="34" charset="0"/>
              <a:buChar char="•"/>
            </a:pPr>
            <a:endParaRPr lang="en-US" dirty="0">
              <a:solidFill>
                <a:schemeClr val="tx1">
                  <a:lumMod val="85000"/>
                  <a:lumOff val="15000"/>
                </a:schemeClr>
              </a:solidFill>
            </a:endParaRPr>
          </a:p>
          <a:p>
            <a:pPr indent="-228600" algn="r">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2195235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B155-E491-3F48-60B7-C13061182014}"/>
              </a:ext>
            </a:extLst>
          </p:cNvPr>
          <p:cNvSpPr>
            <a:spLocks noGrp="1"/>
          </p:cNvSpPr>
          <p:nvPr>
            <p:ph type="title"/>
          </p:nvPr>
        </p:nvSpPr>
        <p:spPr>
          <a:xfrm>
            <a:off x="199892" y="0"/>
            <a:ext cx="8911687" cy="1280890"/>
          </a:xfrm>
        </p:spPr>
        <p:txBody>
          <a:bodyPr/>
          <a:lstStyle/>
          <a:p>
            <a:r>
              <a:rPr lang="en-US" dirty="0"/>
              <a:t>Methodology</a:t>
            </a:r>
          </a:p>
        </p:txBody>
      </p:sp>
      <p:sp>
        <p:nvSpPr>
          <p:cNvPr id="4" name="Rectangle 3">
            <a:extLst>
              <a:ext uri="{FF2B5EF4-FFF2-40B4-BE49-F238E27FC236}">
                <a16:creationId xmlns:a16="http://schemas.microsoft.com/office/drawing/2014/main" id="{007BE95E-B827-D9A7-4BAE-7160849CA614}"/>
              </a:ext>
            </a:extLst>
          </p:cNvPr>
          <p:cNvSpPr/>
          <p:nvPr/>
        </p:nvSpPr>
        <p:spPr>
          <a:xfrm>
            <a:off x="423082" y="2842146"/>
            <a:ext cx="236106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Methodology</a:t>
            </a:r>
          </a:p>
        </p:txBody>
      </p:sp>
      <p:sp>
        <p:nvSpPr>
          <p:cNvPr id="5" name="Rectangle 4">
            <a:extLst>
              <a:ext uri="{FF2B5EF4-FFF2-40B4-BE49-F238E27FC236}">
                <a16:creationId xmlns:a16="http://schemas.microsoft.com/office/drawing/2014/main" id="{630725EB-0A91-1DE3-2DAB-D6D12290C07A}"/>
              </a:ext>
            </a:extLst>
          </p:cNvPr>
          <p:cNvSpPr/>
          <p:nvPr/>
        </p:nvSpPr>
        <p:spPr>
          <a:xfrm>
            <a:off x="6527320" y="2825724"/>
            <a:ext cx="236106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Existing Firmware Architecture</a:t>
            </a:r>
          </a:p>
        </p:txBody>
      </p:sp>
      <p:sp>
        <p:nvSpPr>
          <p:cNvPr id="6" name="Rectangle 5">
            <a:extLst>
              <a:ext uri="{FF2B5EF4-FFF2-40B4-BE49-F238E27FC236}">
                <a16:creationId xmlns:a16="http://schemas.microsoft.com/office/drawing/2014/main" id="{C1E71B31-7965-EA70-7787-07A79D213CC7}"/>
              </a:ext>
            </a:extLst>
          </p:cNvPr>
          <p:cNvSpPr/>
          <p:nvPr/>
        </p:nvSpPr>
        <p:spPr>
          <a:xfrm>
            <a:off x="6527320" y="1408130"/>
            <a:ext cx="236106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Concept development</a:t>
            </a:r>
          </a:p>
        </p:txBody>
      </p:sp>
      <p:sp>
        <p:nvSpPr>
          <p:cNvPr id="7" name="Rectangle 6">
            <a:extLst>
              <a:ext uri="{FF2B5EF4-FFF2-40B4-BE49-F238E27FC236}">
                <a16:creationId xmlns:a16="http://schemas.microsoft.com/office/drawing/2014/main" id="{2D0E2DC4-7446-4DA0-928A-FA8B2F17E259}"/>
              </a:ext>
            </a:extLst>
          </p:cNvPr>
          <p:cNvSpPr/>
          <p:nvPr/>
        </p:nvSpPr>
        <p:spPr>
          <a:xfrm>
            <a:off x="3475202" y="4304732"/>
            <a:ext cx="236106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Software Setup</a:t>
            </a:r>
          </a:p>
          <a:p>
            <a:pPr algn="ctr"/>
            <a:r>
              <a:rPr lang="en-US" dirty="0"/>
              <a:t>1.Linux Environment</a:t>
            </a:r>
          </a:p>
          <a:p>
            <a:pPr algn="ctr"/>
            <a:r>
              <a:rPr lang="en-US" dirty="0"/>
              <a:t>2. Toolchain</a:t>
            </a:r>
          </a:p>
        </p:txBody>
      </p:sp>
      <p:sp>
        <p:nvSpPr>
          <p:cNvPr id="8" name="Rectangle 7">
            <a:extLst>
              <a:ext uri="{FF2B5EF4-FFF2-40B4-BE49-F238E27FC236}">
                <a16:creationId xmlns:a16="http://schemas.microsoft.com/office/drawing/2014/main" id="{3CAAEC6E-E581-70A2-13EF-D0F2FC559494}"/>
              </a:ext>
            </a:extLst>
          </p:cNvPr>
          <p:cNvSpPr/>
          <p:nvPr/>
        </p:nvSpPr>
        <p:spPr>
          <a:xfrm>
            <a:off x="3475201" y="1643691"/>
            <a:ext cx="236106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Hardware Setup</a:t>
            </a:r>
          </a:p>
          <a:p>
            <a:pPr algn="ctr"/>
            <a:r>
              <a:rPr lang="en-US" dirty="0"/>
              <a:t>1.ShapeDrive G4 3D Sensor</a:t>
            </a:r>
          </a:p>
        </p:txBody>
      </p:sp>
      <p:sp>
        <p:nvSpPr>
          <p:cNvPr id="9" name="Rectangle 8">
            <a:extLst>
              <a:ext uri="{FF2B5EF4-FFF2-40B4-BE49-F238E27FC236}">
                <a16:creationId xmlns:a16="http://schemas.microsoft.com/office/drawing/2014/main" id="{8315D649-B6F6-DC7D-FA80-04F63CA6D31F}"/>
              </a:ext>
            </a:extLst>
          </p:cNvPr>
          <p:cNvSpPr/>
          <p:nvPr/>
        </p:nvSpPr>
        <p:spPr>
          <a:xfrm>
            <a:off x="6527320" y="4304732"/>
            <a:ext cx="236106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Design Decisions</a:t>
            </a:r>
          </a:p>
        </p:txBody>
      </p:sp>
      <p:sp>
        <p:nvSpPr>
          <p:cNvPr id="10" name="Rectangle 9">
            <a:extLst>
              <a:ext uri="{FF2B5EF4-FFF2-40B4-BE49-F238E27FC236}">
                <a16:creationId xmlns:a16="http://schemas.microsoft.com/office/drawing/2014/main" id="{EBB33207-C60F-4339-BD9F-C4F9774D7797}"/>
              </a:ext>
            </a:extLst>
          </p:cNvPr>
          <p:cNvSpPr/>
          <p:nvPr/>
        </p:nvSpPr>
        <p:spPr>
          <a:xfrm>
            <a:off x="9579438" y="4304732"/>
            <a:ext cx="236106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 and Verification</a:t>
            </a:r>
          </a:p>
        </p:txBody>
      </p:sp>
      <p:sp>
        <p:nvSpPr>
          <p:cNvPr id="11" name="Rectangle 10">
            <a:extLst>
              <a:ext uri="{FF2B5EF4-FFF2-40B4-BE49-F238E27FC236}">
                <a16:creationId xmlns:a16="http://schemas.microsoft.com/office/drawing/2014/main" id="{8D3F2273-4C24-530F-5E4E-0E824C0D7FA9}"/>
              </a:ext>
            </a:extLst>
          </p:cNvPr>
          <p:cNvSpPr/>
          <p:nvPr/>
        </p:nvSpPr>
        <p:spPr>
          <a:xfrm>
            <a:off x="9579437" y="1379109"/>
            <a:ext cx="2361063" cy="11688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Modification of Firmware Architecture and Implementation</a:t>
            </a:r>
          </a:p>
        </p:txBody>
      </p:sp>
      <p:cxnSp>
        <p:nvCxnSpPr>
          <p:cNvPr id="19" name="Straight Connector 18">
            <a:extLst>
              <a:ext uri="{FF2B5EF4-FFF2-40B4-BE49-F238E27FC236}">
                <a16:creationId xmlns:a16="http://schemas.microsoft.com/office/drawing/2014/main" id="{C3284769-4270-732B-8592-058B457AAC52}"/>
              </a:ext>
            </a:extLst>
          </p:cNvPr>
          <p:cNvCxnSpPr/>
          <p:nvPr/>
        </p:nvCxnSpPr>
        <p:spPr>
          <a:xfrm>
            <a:off x="6096000" y="450376"/>
            <a:ext cx="0" cy="6073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35F2E5-5BFB-EB0F-9BB5-63C5572FEDE1}"/>
              </a:ext>
            </a:extLst>
          </p:cNvPr>
          <p:cNvCxnSpPr/>
          <p:nvPr/>
        </p:nvCxnSpPr>
        <p:spPr>
          <a:xfrm>
            <a:off x="9250908" y="392373"/>
            <a:ext cx="0" cy="6073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3E6BDC-BFC2-C3F2-369C-F3D183800A9A}"/>
              </a:ext>
            </a:extLst>
          </p:cNvPr>
          <p:cNvCxnSpPr>
            <a:cxnSpLocks/>
          </p:cNvCxnSpPr>
          <p:nvPr/>
        </p:nvCxnSpPr>
        <p:spPr>
          <a:xfrm>
            <a:off x="3111690" y="640445"/>
            <a:ext cx="0" cy="591744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93E71EE-AFC4-11CA-B36F-C0EEAD06FA22}"/>
              </a:ext>
            </a:extLst>
          </p:cNvPr>
          <p:cNvSpPr txBox="1"/>
          <p:nvPr/>
        </p:nvSpPr>
        <p:spPr>
          <a:xfrm>
            <a:off x="3643952" y="640445"/>
            <a:ext cx="1760561" cy="369332"/>
          </a:xfrm>
          <a:prstGeom prst="rect">
            <a:avLst/>
          </a:prstGeom>
          <a:noFill/>
        </p:spPr>
        <p:txBody>
          <a:bodyPr wrap="square" rtlCol="0">
            <a:spAutoFit/>
          </a:bodyPr>
          <a:lstStyle/>
          <a:p>
            <a:r>
              <a:rPr lang="en-US" dirty="0"/>
              <a:t>Phase I</a:t>
            </a:r>
          </a:p>
        </p:txBody>
      </p:sp>
      <p:sp>
        <p:nvSpPr>
          <p:cNvPr id="24" name="TextBox 23">
            <a:extLst>
              <a:ext uri="{FF2B5EF4-FFF2-40B4-BE49-F238E27FC236}">
                <a16:creationId xmlns:a16="http://schemas.microsoft.com/office/drawing/2014/main" id="{B8A24016-683F-4893-ED12-D69E7E4FE3C1}"/>
              </a:ext>
            </a:extLst>
          </p:cNvPr>
          <p:cNvSpPr txBox="1"/>
          <p:nvPr/>
        </p:nvSpPr>
        <p:spPr>
          <a:xfrm>
            <a:off x="6793174" y="640445"/>
            <a:ext cx="1741719" cy="369332"/>
          </a:xfrm>
          <a:prstGeom prst="rect">
            <a:avLst/>
          </a:prstGeom>
          <a:noFill/>
        </p:spPr>
        <p:txBody>
          <a:bodyPr wrap="square" rtlCol="0">
            <a:spAutoFit/>
          </a:bodyPr>
          <a:lstStyle/>
          <a:p>
            <a:r>
              <a:rPr lang="en-US" dirty="0"/>
              <a:t>Phase II</a:t>
            </a:r>
          </a:p>
        </p:txBody>
      </p:sp>
      <p:sp>
        <p:nvSpPr>
          <p:cNvPr id="25" name="TextBox 24">
            <a:extLst>
              <a:ext uri="{FF2B5EF4-FFF2-40B4-BE49-F238E27FC236}">
                <a16:creationId xmlns:a16="http://schemas.microsoft.com/office/drawing/2014/main" id="{1C5F4FE2-4A85-AEDF-0EAF-8FB18BABD60E}"/>
              </a:ext>
            </a:extLst>
          </p:cNvPr>
          <p:cNvSpPr txBox="1"/>
          <p:nvPr/>
        </p:nvSpPr>
        <p:spPr>
          <a:xfrm>
            <a:off x="9799093" y="640445"/>
            <a:ext cx="1651379" cy="369332"/>
          </a:xfrm>
          <a:prstGeom prst="rect">
            <a:avLst/>
          </a:prstGeom>
          <a:noFill/>
        </p:spPr>
        <p:txBody>
          <a:bodyPr wrap="square" rtlCol="0">
            <a:spAutoFit/>
          </a:bodyPr>
          <a:lstStyle/>
          <a:p>
            <a:r>
              <a:rPr lang="en-US" dirty="0"/>
              <a:t>Phase III</a:t>
            </a:r>
          </a:p>
        </p:txBody>
      </p:sp>
    </p:spTree>
    <p:extLst>
      <p:ext uri="{BB962C8B-B14F-4D97-AF65-F5344CB8AC3E}">
        <p14:creationId xmlns:p14="http://schemas.microsoft.com/office/powerpoint/2010/main" val="2614288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C6BC-504F-90FE-3FF8-A87453D0F810}"/>
              </a:ext>
            </a:extLst>
          </p:cNvPr>
          <p:cNvSpPr>
            <a:spLocks noGrp="1"/>
          </p:cNvSpPr>
          <p:nvPr>
            <p:ph type="title"/>
          </p:nvPr>
        </p:nvSpPr>
        <p:spPr>
          <a:xfrm>
            <a:off x="451442" y="80050"/>
            <a:ext cx="5376689" cy="1280890"/>
          </a:xfrm>
        </p:spPr>
        <p:txBody>
          <a:bodyPr>
            <a:normAutofit/>
          </a:bodyPr>
          <a:lstStyle/>
          <a:p>
            <a:r>
              <a:rPr lang="en-US" dirty="0"/>
              <a:t>Concept Development</a:t>
            </a:r>
          </a:p>
        </p:txBody>
      </p:sp>
      <p:sp>
        <p:nvSpPr>
          <p:cNvPr id="4" name="Rectangle 3">
            <a:extLst>
              <a:ext uri="{FF2B5EF4-FFF2-40B4-BE49-F238E27FC236}">
                <a16:creationId xmlns:a16="http://schemas.microsoft.com/office/drawing/2014/main" id="{D04D44C1-A09B-554A-C719-F144A4A16AFA}"/>
              </a:ext>
            </a:extLst>
          </p:cNvPr>
          <p:cNvSpPr/>
          <p:nvPr/>
        </p:nvSpPr>
        <p:spPr>
          <a:xfrm>
            <a:off x="6358220" y="196060"/>
            <a:ext cx="1264023" cy="5244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6" name="Straight Arrow Connector 5">
            <a:extLst>
              <a:ext uri="{FF2B5EF4-FFF2-40B4-BE49-F238E27FC236}">
                <a16:creationId xmlns:a16="http://schemas.microsoft.com/office/drawing/2014/main" id="{5AC2EF10-64C6-571D-B81D-5434F4886FC6}"/>
              </a:ext>
            </a:extLst>
          </p:cNvPr>
          <p:cNvCxnSpPr/>
          <p:nvPr/>
        </p:nvCxnSpPr>
        <p:spPr>
          <a:xfrm>
            <a:off x="7003678" y="720495"/>
            <a:ext cx="0" cy="40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F8815A4-B330-418B-AF1C-BB1C944EC0A2}"/>
              </a:ext>
            </a:extLst>
          </p:cNvPr>
          <p:cNvSpPr/>
          <p:nvPr/>
        </p:nvSpPr>
        <p:spPr>
          <a:xfrm>
            <a:off x="6071351" y="2316214"/>
            <a:ext cx="1864654" cy="8050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Command Parsing</a:t>
            </a:r>
          </a:p>
        </p:txBody>
      </p:sp>
      <p:sp>
        <p:nvSpPr>
          <p:cNvPr id="9" name="Rectangle 8">
            <a:extLst>
              <a:ext uri="{FF2B5EF4-FFF2-40B4-BE49-F238E27FC236}">
                <a16:creationId xmlns:a16="http://schemas.microsoft.com/office/drawing/2014/main" id="{D4CF70F4-C6DA-E66A-6585-3BBECF0FC318}"/>
              </a:ext>
            </a:extLst>
          </p:cNvPr>
          <p:cNvSpPr/>
          <p:nvPr/>
        </p:nvSpPr>
        <p:spPr>
          <a:xfrm>
            <a:off x="6071351" y="1162005"/>
            <a:ext cx="1864654" cy="793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 ASCII Command</a:t>
            </a:r>
          </a:p>
        </p:txBody>
      </p:sp>
      <p:sp>
        <p:nvSpPr>
          <p:cNvPr id="12" name="Rectangle 11">
            <a:extLst>
              <a:ext uri="{FF2B5EF4-FFF2-40B4-BE49-F238E27FC236}">
                <a16:creationId xmlns:a16="http://schemas.microsoft.com/office/drawing/2014/main" id="{CCBE784D-39FF-58E7-E171-301798276A1A}"/>
              </a:ext>
            </a:extLst>
          </p:cNvPr>
          <p:cNvSpPr/>
          <p:nvPr/>
        </p:nvSpPr>
        <p:spPr>
          <a:xfrm>
            <a:off x="3702423" y="5454741"/>
            <a:ext cx="1855687" cy="6745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 Success to PC Console</a:t>
            </a:r>
          </a:p>
        </p:txBody>
      </p:sp>
      <p:sp>
        <p:nvSpPr>
          <p:cNvPr id="13" name="Rectangle 12">
            <a:extLst>
              <a:ext uri="{FF2B5EF4-FFF2-40B4-BE49-F238E27FC236}">
                <a16:creationId xmlns:a16="http://schemas.microsoft.com/office/drawing/2014/main" id="{AD107AC3-A6D1-FA50-E9FA-75FF24D1D12A}"/>
              </a:ext>
            </a:extLst>
          </p:cNvPr>
          <p:cNvSpPr/>
          <p:nvPr/>
        </p:nvSpPr>
        <p:spPr>
          <a:xfrm>
            <a:off x="5867403" y="4579801"/>
            <a:ext cx="2272550" cy="736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Acknowledgment Generation</a:t>
            </a:r>
          </a:p>
        </p:txBody>
      </p:sp>
      <p:sp>
        <p:nvSpPr>
          <p:cNvPr id="14" name="Rectangle 13">
            <a:extLst>
              <a:ext uri="{FF2B5EF4-FFF2-40B4-BE49-F238E27FC236}">
                <a16:creationId xmlns:a16="http://schemas.microsoft.com/office/drawing/2014/main" id="{35393098-66A4-3729-89C6-6272AE71A611}"/>
              </a:ext>
            </a:extLst>
          </p:cNvPr>
          <p:cNvSpPr/>
          <p:nvPr/>
        </p:nvSpPr>
        <p:spPr>
          <a:xfrm>
            <a:off x="6071351" y="3482102"/>
            <a:ext cx="1864654" cy="736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Command Execution</a:t>
            </a:r>
          </a:p>
        </p:txBody>
      </p:sp>
      <p:cxnSp>
        <p:nvCxnSpPr>
          <p:cNvPr id="15" name="Straight Arrow Connector 14">
            <a:extLst>
              <a:ext uri="{FF2B5EF4-FFF2-40B4-BE49-F238E27FC236}">
                <a16:creationId xmlns:a16="http://schemas.microsoft.com/office/drawing/2014/main" id="{E2F0B10C-FA9D-294B-6276-2328A4626635}"/>
              </a:ext>
            </a:extLst>
          </p:cNvPr>
          <p:cNvCxnSpPr>
            <a:cxnSpLocks/>
            <a:endCxn id="8" idx="0"/>
          </p:cNvCxnSpPr>
          <p:nvPr/>
        </p:nvCxnSpPr>
        <p:spPr>
          <a:xfrm>
            <a:off x="6990231" y="1881425"/>
            <a:ext cx="13447" cy="434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278B768-A9A0-E016-ECF6-BBCBA21DA48F}"/>
              </a:ext>
            </a:extLst>
          </p:cNvPr>
          <p:cNvSpPr/>
          <p:nvPr/>
        </p:nvSpPr>
        <p:spPr>
          <a:xfrm>
            <a:off x="8359594" y="5451138"/>
            <a:ext cx="1855687" cy="6745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 Failed to PC Console</a:t>
            </a:r>
          </a:p>
        </p:txBody>
      </p:sp>
      <p:sp>
        <p:nvSpPr>
          <p:cNvPr id="19" name="Rectangle 18">
            <a:extLst>
              <a:ext uri="{FF2B5EF4-FFF2-40B4-BE49-F238E27FC236}">
                <a16:creationId xmlns:a16="http://schemas.microsoft.com/office/drawing/2014/main" id="{68ECF0C3-6CBA-CC0C-F097-30C30B072973}"/>
              </a:ext>
            </a:extLst>
          </p:cNvPr>
          <p:cNvSpPr/>
          <p:nvPr/>
        </p:nvSpPr>
        <p:spPr>
          <a:xfrm>
            <a:off x="5867403" y="6296427"/>
            <a:ext cx="2272550" cy="5615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End Communication</a:t>
            </a:r>
          </a:p>
        </p:txBody>
      </p:sp>
      <p:cxnSp>
        <p:nvCxnSpPr>
          <p:cNvPr id="22" name="Straight Arrow Connector 21">
            <a:extLst>
              <a:ext uri="{FF2B5EF4-FFF2-40B4-BE49-F238E27FC236}">
                <a16:creationId xmlns:a16="http://schemas.microsoft.com/office/drawing/2014/main" id="{FC8DA6D3-689E-7F9D-3C91-4743E36AF126}"/>
              </a:ext>
            </a:extLst>
          </p:cNvPr>
          <p:cNvCxnSpPr/>
          <p:nvPr/>
        </p:nvCxnSpPr>
        <p:spPr>
          <a:xfrm>
            <a:off x="7003678" y="3078690"/>
            <a:ext cx="0" cy="40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46C7FD-84D1-5C9C-883A-D98DCD3763AE}"/>
              </a:ext>
            </a:extLst>
          </p:cNvPr>
          <p:cNvCxnSpPr/>
          <p:nvPr/>
        </p:nvCxnSpPr>
        <p:spPr>
          <a:xfrm>
            <a:off x="6990231" y="4176389"/>
            <a:ext cx="0" cy="40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DAD9B5-E003-5A60-C661-280D337D5525}"/>
              </a:ext>
            </a:extLst>
          </p:cNvPr>
          <p:cNvCxnSpPr>
            <a:stCxn id="13" idx="1"/>
          </p:cNvCxnSpPr>
          <p:nvPr/>
        </p:nvCxnSpPr>
        <p:spPr>
          <a:xfrm flipH="1" flipV="1">
            <a:off x="4630266" y="4948235"/>
            <a:ext cx="123713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B243B79-8A4C-D9D1-79A7-E5A950099286}"/>
              </a:ext>
            </a:extLst>
          </p:cNvPr>
          <p:cNvCxnSpPr>
            <a:cxnSpLocks/>
            <a:endCxn id="12" idx="0"/>
          </p:cNvCxnSpPr>
          <p:nvPr/>
        </p:nvCxnSpPr>
        <p:spPr>
          <a:xfrm>
            <a:off x="4630266" y="4948235"/>
            <a:ext cx="1" cy="506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E4F8B6-FB80-4183-9782-F17FE7FE0AE9}"/>
              </a:ext>
            </a:extLst>
          </p:cNvPr>
          <p:cNvCxnSpPr/>
          <p:nvPr/>
        </p:nvCxnSpPr>
        <p:spPr>
          <a:xfrm flipH="1" flipV="1">
            <a:off x="8139952" y="4948234"/>
            <a:ext cx="123713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E6FC2E-92D6-2C55-1183-D567BD60DA04}"/>
              </a:ext>
            </a:extLst>
          </p:cNvPr>
          <p:cNvCxnSpPr>
            <a:cxnSpLocks/>
          </p:cNvCxnSpPr>
          <p:nvPr/>
        </p:nvCxnSpPr>
        <p:spPr>
          <a:xfrm>
            <a:off x="9377088" y="4948235"/>
            <a:ext cx="1" cy="506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55F098-E6D2-EA84-0EA2-F7B43E30B0E1}"/>
              </a:ext>
            </a:extLst>
          </p:cNvPr>
          <p:cNvCxnSpPr>
            <a:cxnSpLocks/>
          </p:cNvCxnSpPr>
          <p:nvPr/>
        </p:nvCxnSpPr>
        <p:spPr>
          <a:xfrm flipH="1">
            <a:off x="5558110" y="5783715"/>
            <a:ext cx="1111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B513BC0-FC1C-A677-664D-13A25AF44D59}"/>
              </a:ext>
            </a:extLst>
          </p:cNvPr>
          <p:cNvCxnSpPr>
            <a:cxnSpLocks/>
          </p:cNvCxnSpPr>
          <p:nvPr/>
        </p:nvCxnSpPr>
        <p:spPr>
          <a:xfrm>
            <a:off x="6669741" y="5792037"/>
            <a:ext cx="0" cy="478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E15129-31E6-DA9D-EE1C-EEF392773E98}"/>
              </a:ext>
            </a:extLst>
          </p:cNvPr>
          <p:cNvCxnSpPr>
            <a:cxnSpLocks/>
          </p:cNvCxnSpPr>
          <p:nvPr/>
        </p:nvCxnSpPr>
        <p:spPr>
          <a:xfrm flipH="1">
            <a:off x="7223309" y="5783715"/>
            <a:ext cx="1111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7F36D85-F292-A36C-C35B-D281C43C2F6B}"/>
              </a:ext>
            </a:extLst>
          </p:cNvPr>
          <p:cNvCxnSpPr>
            <a:cxnSpLocks/>
          </p:cNvCxnSpPr>
          <p:nvPr/>
        </p:nvCxnSpPr>
        <p:spPr>
          <a:xfrm>
            <a:off x="7223309" y="5792037"/>
            <a:ext cx="0" cy="478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ABD5CCA-FD02-CDF0-2689-C7FC0E86FCB1}"/>
              </a:ext>
            </a:extLst>
          </p:cNvPr>
          <p:cNvCxnSpPr>
            <a:cxnSpLocks/>
          </p:cNvCxnSpPr>
          <p:nvPr/>
        </p:nvCxnSpPr>
        <p:spPr>
          <a:xfrm flipH="1">
            <a:off x="7936005" y="2689316"/>
            <a:ext cx="20148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0D24ACD-C5D5-2F8E-2765-9D278A5A514E}"/>
              </a:ext>
            </a:extLst>
          </p:cNvPr>
          <p:cNvCxnSpPr>
            <a:cxnSpLocks/>
          </p:cNvCxnSpPr>
          <p:nvPr/>
        </p:nvCxnSpPr>
        <p:spPr>
          <a:xfrm>
            <a:off x="9950824" y="2685179"/>
            <a:ext cx="0" cy="276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9B45568-F8A0-5297-B4B1-765E1AB67BC8}"/>
              </a:ext>
            </a:extLst>
          </p:cNvPr>
          <p:cNvSpPr txBox="1"/>
          <p:nvPr/>
        </p:nvSpPr>
        <p:spPr>
          <a:xfrm>
            <a:off x="8565776" y="2186413"/>
            <a:ext cx="1048871" cy="430887"/>
          </a:xfrm>
          <a:prstGeom prst="rect">
            <a:avLst/>
          </a:prstGeom>
          <a:noFill/>
        </p:spPr>
        <p:txBody>
          <a:bodyPr wrap="square" rtlCol="0">
            <a:spAutoFit/>
          </a:bodyPr>
          <a:lstStyle/>
          <a:p>
            <a:r>
              <a:rPr lang="en-US" sz="1100" dirty="0"/>
              <a:t>Invalid ASCII command</a:t>
            </a:r>
          </a:p>
        </p:txBody>
      </p:sp>
      <p:sp>
        <p:nvSpPr>
          <p:cNvPr id="50" name="TextBox 49">
            <a:extLst>
              <a:ext uri="{FF2B5EF4-FFF2-40B4-BE49-F238E27FC236}">
                <a16:creationId xmlns:a16="http://schemas.microsoft.com/office/drawing/2014/main" id="{FFB5ACA2-381F-B679-5583-F531FC0CB7CF}"/>
              </a:ext>
            </a:extLst>
          </p:cNvPr>
          <p:cNvSpPr txBox="1"/>
          <p:nvPr/>
        </p:nvSpPr>
        <p:spPr>
          <a:xfrm>
            <a:off x="7177366" y="3129593"/>
            <a:ext cx="555815" cy="276999"/>
          </a:xfrm>
          <a:prstGeom prst="rect">
            <a:avLst/>
          </a:prstGeom>
          <a:noFill/>
        </p:spPr>
        <p:txBody>
          <a:bodyPr wrap="square" rtlCol="0">
            <a:spAutoFit/>
          </a:bodyPr>
          <a:lstStyle/>
          <a:p>
            <a:r>
              <a:rPr lang="en-US" sz="1200" dirty="0"/>
              <a:t>True</a:t>
            </a:r>
          </a:p>
        </p:txBody>
      </p:sp>
      <p:sp>
        <p:nvSpPr>
          <p:cNvPr id="51" name="TextBox 50">
            <a:extLst>
              <a:ext uri="{FF2B5EF4-FFF2-40B4-BE49-F238E27FC236}">
                <a16:creationId xmlns:a16="http://schemas.microsoft.com/office/drawing/2014/main" id="{59E0F08F-33FF-B6CB-07AE-AAD153AC0225}"/>
              </a:ext>
            </a:extLst>
          </p:cNvPr>
          <p:cNvSpPr txBox="1"/>
          <p:nvPr/>
        </p:nvSpPr>
        <p:spPr>
          <a:xfrm>
            <a:off x="8758520" y="2822721"/>
            <a:ext cx="856127" cy="276999"/>
          </a:xfrm>
          <a:prstGeom prst="rect">
            <a:avLst/>
          </a:prstGeom>
          <a:noFill/>
        </p:spPr>
        <p:txBody>
          <a:bodyPr wrap="square" rtlCol="0">
            <a:spAutoFit/>
          </a:bodyPr>
          <a:lstStyle/>
          <a:p>
            <a:r>
              <a:rPr lang="en-US" sz="1200" dirty="0"/>
              <a:t>False</a:t>
            </a:r>
          </a:p>
        </p:txBody>
      </p:sp>
      <p:sp>
        <p:nvSpPr>
          <p:cNvPr id="52" name="TextBox 51">
            <a:extLst>
              <a:ext uri="{FF2B5EF4-FFF2-40B4-BE49-F238E27FC236}">
                <a16:creationId xmlns:a16="http://schemas.microsoft.com/office/drawing/2014/main" id="{93FC7C02-2AB5-D461-8C3F-B1DFE1DB2869}"/>
              </a:ext>
            </a:extLst>
          </p:cNvPr>
          <p:cNvSpPr txBox="1"/>
          <p:nvPr/>
        </p:nvSpPr>
        <p:spPr>
          <a:xfrm>
            <a:off x="9278475" y="3602651"/>
            <a:ext cx="672349" cy="276999"/>
          </a:xfrm>
          <a:prstGeom prst="rect">
            <a:avLst/>
          </a:prstGeom>
          <a:noFill/>
        </p:spPr>
        <p:txBody>
          <a:bodyPr wrap="square" rtlCol="0">
            <a:spAutoFit/>
          </a:bodyPr>
          <a:lstStyle/>
          <a:p>
            <a:r>
              <a:rPr lang="en-US" sz="1200" dirty="0"/>
              <a:t>ACK I</a:t>
            </a:r>
          </a:p>
        </p:txBody>
      </p:sp>
      <p:sp>
        <p:nvSpPr>
          <p:cNvPr id="54" name="TextBox 53">
            <a:extLst>
              <a:ext uri="{FF2B5EF4-FFF2-40B4-BE49-F238E27FC236}">
                <a16:creationId xmlns:a16="http://schemas.microsoft.com/office/drawing/2014/main" id="{70A461C4-C8BA-172E-9545-6F1B00DB026A}"/>
              </a:ext>
            </a:extLst>
          </p:cNvPr>
          <p:cNvSpPr txBox="1"/>
          <p:nvPr/>
        </p:nvSpPr>
        <p:spPr>
          <a:xfrm>
            <a:off x="6079197" y="5356009"/>
            <a:ext cx="1661830" cy="461665"/>
          </a:xfrm>
          <a:prstGeom prst="rect">
            <a:avLst/>
          </a:prstGeom>
          <a:noFill/>
        </p:spPr>
        <p:txBody>
          <a:bodyPr wrap="square" rtlCol="0">
            <a:spAutoFit/>
          </a:bodyPr>
          <a:lstStyle/>
          <a:p>
            <a:r>
              <a:rPr lang="en-US" sz="1200" dirty="0"/>
              <a:t>ACK II ( Command Execution)</a:t>
            </a:r>
          </a:p>
        </p:txBody>
      </p:sp>
      <p:sp>
        <p:nvSpPr>
          <p:cNvPr id="55" name="TextBox 54">
            <a:extLst>
              <a:ext uri="{FF2B5EF4-FFF2-40B4-BE49-F238E27FC236}">
                <a16:creationId xmlns:a16="http://schemas.microsoft.com/office/drawing/2014/main" id="{36C1DC13-8C9C-E387-B2F1-9473852A2878}"/>
              </a:ext>
            </a:extLst>
          </p:cNvPr>
          <p:cNvSpPr txBox="1"/>
          <p:nvPr/>
        </p:nvSpPr>
        <p:spPr>
          <a:xfrm>
            <a:off x="4114800" y="4579801"/>
            <a:ext cx="887506" cy="276999"/>
          </a:xfrm>
          <a:prstGeom prst="rect">
            <a:avLst/>
          </a:prstGeom>
          <a:noFill/>
        </p:spPr>
        <p:txBody>
          <a:bodyPr wrap="square" rtlCol="0">
            <a:spAutoFit/>
          </a:bodyPr>
          <a:lstStyle/>
          <a:p>
            <a:r>
              <a:rPr lang="en-US" sz="1200" dirty="0"/>
              <a:t>Success</a:t>
            </a:r>
          </a:p>
        </p:txBody>
      </p:sp>
      <p:sp>
        <p:nvSpPr>
          <p:cNvPr id="56" name="TextBox 55">
            <a:extLst>
              <a:ext uri="{FF2B5EF4-FFF2-40B4-BE49-F238E27FC236}">
                <a16:creationId xmlns:a16="http://schemas.microsoft.com/office/drawing/2014/main" id="{BDE4DEDA-822A-BC4E-78CB-756042BCB098}"/>
              </a:ext>
            </a:extLst>
          </p:cNvPr>
          <p:cNvSpPr txBox="1"/>
          <p:nvPr/>
        </p:nvSpPr>
        <p:spPr>
          <a:xfrm>
            <a:off x="8538896" y="4579801"/>
            <a:ext cx="981622" cy="276999"/>
          </a:xfrm>
          <a:prstGeom prst="rect">
            <a:avLst/>
          </a:prstGeom>
          <a:noFill/>
        </p:spPr>
        <p:txBody>
          <a:bodyPr wrap="square" rtlCol="0">
            <a:spAutoFit/>
          </a:bodyPr>
          <a:lstStyle/>
          <a:p>
            <a:r>
              <a:rPr lang="en-US" sz="1200" dirty="0"/>
              <a:t>Failure</a:t>
            </a:r>
          </a:p>
        </p:txBody>
      </p:sp>
    </p:spTree>
    <p:extLst>
      <p:ext uri="{BB962C8B-B14F-4D97-AF65-F5344CB8AC3E}">
        <p14:creationId xmlns:p14="http://schemas.microsoft.com/office/powerpoint/2010/main" val="336744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F263-6A0D-CD38-3CFC-666791054DC7}"/>
              </a:ext>
            </a:extLst>
          </p:cNvPr>
          <p:cNvSpPr>
            <a:spLocks noGrp="1"/>
          </p:cNvSpPr>
          <p:nvPr>
            <p:ph type="title"/>
          </p:nvPr>
        </p:nvSpPr>
        <p:spPr>
          <a:xfrm>
            <a:off x="2385339" y="2904507"/>
            <a:ext cx="10515600" cy="1325563"/>
          </a:xfrm>
        </p:spPr>
        <p:txBody>
          <a:bodyPr/>
          <a:lstStyle/>
          <a:p>
            <a:r>
              <a:rPr lang="en-US" dirty="0"/>
              <a:t> Existing Firmware Architecture</a:t>
            </a:r>
            <a:endParaRPr lang="en-IN" dirty="0"/>
          </a:p>
        </p:txBody>
      </p:sp>
    </p:spTree>
    <p:extLst>
      <p:ext uri="{BB962C8B-B14F-4D97-AF65-F5344CB8AC3E}">
        <p14:creationId xmlns:p14="http://schemas.microsoft.com/office/powerpoint/2010/main" val="65236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C27F9E-B197-496F-2214-936EEB58B6E2}"/>
              </a:ext>
            </a:extLst>
          </p:cNvPr>
          <p:cNvPicPr>
            <a:picLocks noGrp="1" noChangeAspect="1"/>
          </p:cNvPicPr>
          <p:nvPr>
            <p:ph idx="1"/>
          </p:nvPr>
        </p:nvPicPr>
        <p:blipFill>
          <a:blip r:embed="rId2"/>
          <a:stretch>
            <a:fillRect/>
          </a:stretch>
        </p:blipFill>
        <p:spPr>
          <a:xfrm>
            <a:off x="1099595" y="1"/>
            <a:ext cx="9582259" cy="6810340"/>
          </a:xfrm>
          <a:prstGeom prst="rect">
            <a:avLst/>
          </a:prstGeom>
        </p:spPr>
      </p:pic>
    </p:spTree>
    <p:extLst>
      <p:ext uri="{BB962C8B-B14F-4D97-AF65-F5344CB8AC3E}">
        <p14:creationId xmlns:p14="http://schemas.microsoft.com/office/powerpoint/2010/main" val="202501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506F5-B1DA-5466-84FA-8ACC2CBE0C74}"/>
              </a:ext>
            </a:extLst>
          </p:cNvPr>
          <p:cNvSpPr>
            <a:spLocks noGrp="1"/>
          </p:cNvSpPr>
          <p:nvPr>
            <p:ph type="title"/>
          </p:nvPr>
        </p:nvSpPr>
        <p:spPr>
          <a:xfrm>
            <a:off x="203739" y="46883"/>
            <a:ext cx="8911687" cy="1280890"/>
          </a:xfrm>
        </p:spPr>
        <p:txBody>
          <a:bodyPr/>
          <a:lstStyle/>
          <a:p>
            <a:r>
              <a:rPr lang="en-US" dirty="0"/>
              <a:t>Design Decisions</a:t>
            </a:r>
          </a:p>
        </p:txBody>
      </p:sp>
      <p:sp>
        <p:nvSpPr>
          <p:cNvPr id="3" name="Content Placeholder 2">
            <a:extLst>
              <a:ext uri="{FF2B5EF4-FFF2-40B4-BE49-F238E27FC236}">
                <a16:creationId xmlns:a16="http://schemas.microsoft.com/office/drawing/2014/main" id="{784E970C-6C4B-9DB7-9340-E961ED62D59B}"/>
              </a:ext>
            </a:extLst>
          </p:cNvPr>
          <p:cNvSpPr>
            <a:spLocks noGrp="1"/>
          </p:cNvSpPr>
          <p:nvPr>
            <p:ph idx="1"/>
          </p:nvPr>
        </p:nvSpPr>
        <p:spPr>
          <a:xfrm>
            <a:off x="1433015" y="1241946"/>
            <a:ext cx="10071597" cy="5616054"/>
          </a:xfrm>
        </p:spPr>
        <p:txBody>
          <a:bodyPr>
            <a:normAutofit/>
          </a:bodyPr>
          <a:lstStyle/>
          <a:p>
            <a:pPr>
              <a:buFont typeface="+mj-lt"/>
              <a:buAutoNum type="arabicPeriod"/>
            </a:pPr>
            <a:r>
              <a:rPr lang="en-US" dirty="0">
                <a:solidFill>
                  <a:srgbClr val="000000"/>
                </a:solidFill>
                <a:effectLst/>
                <a:latin typeface="Helvetica" pitchFamily="2" charset="0"/>
              </a:rPr>
              <a:t>Acknowledgment Format Definition.</a:t>
            </a:r>
          </a:p>
          <a:p>
            <a:pPr lvl="1"/>
            <a:r>
              <a:rPr lang="en-US" dirty="0">
                <a:solidFill>
                  <a:srgbClr val="000000"/>
                </a:solidFill>
                <a:latin typeface="Helvetica" pitchFamily="2" charset="0"/>
              </a:rPr>
              <a:t>XML Container Format.</a:t>
            </a:r>
            <a:endParaRPr lang="en-US" dirty="0">
              <a:solidFill>
                <a:srgbClr val="000000"/>
              </a:solidFill>
              <a:effectLst/>
              <a:latin typeface="Helvetica" pitchFamily="2" charset="0"/>
            </a:endParaRPr>
          </a:p>
          <a:p>
            <a:pPr marL="0" indent="0">
              <a:buNone/>
            </a:pPr>
            <a:endParaRPr lang="en-US" dirty="0">
              <a:solidFill>
                <a:srgbClr val="000000"/>
              </a:solidFill>
              <a:effectLst/>
              <a:latin typeface="Helvetica" pitchFamily="2" charset="0"/>
            </a:endParaRPr>
          </a:p>
          <a:p>
            <a:pPr>
              <a:buFont typeface="+mj-lt"/>
              <a:buAutoNum type="arabicPeriod"/>
            </a:pPr>
            <a:endParaRPr lang="en-US" dirty="0">
              <a:solidFill>
                <a:srgbClr val="000000"/>
              </a:solidFill>
              <a:effectLst/>
              <a:latin typeface="Helvetica" pitchFamily="2" charset="0"/>
            </a:endParaRPr>
          </a:p>
          <a:p>
            <a:pPr>
              <a:buFont typeface="+mj-lt"/>
              <a:buAutoNum type="arabicPeriod"/>
            </a:pPr>
            <a:endParaRPr lang="en-US" dirty="0">
              <a:solidFill>
                <a:srgbClr val="000000"/>
              </a:solidFill>
              <a:effectLst/>
              <a:latin typeface="Times New Roman" panose="02020603050405020304" pitchFamily="18" charset="0"/>
            </a:endParaRPr>
          </a:p>
          <a:p>
            <a:pPr marL="457200" lvl="1" indent="0">
              <a:buNone/>
            </a:pPr>
            <a:endParaRPr lang="en-US" dirty="0">
              <a:solidFill>
                <a:srgbClr val="000000"/>
              </a:solidFill>
              <a:latin typeface="Helvetica" pitchFamily="2" charset="0"/>
            </a:endParaRPr>
          </a:p>
          <a:p>
            <a:pPr marL="457200" lvl="1" indent="0">
              <a:buNone/>
            </a:pPr>
            <a:endParaRPr lang="en-US" dirty="0">
              <a:solidFill>
                <a:srgbClr val="000000"/>
              </a:solidFill>
              <a:latin typeface="Helvetica" pitchFamily="2" charset="0"/>
            </a:endParaRPr>
          </a:p>
          <a:p>
            <a:pPr marL="457200" lvl="1" indent="0">
              <a:buNone/>
            </a:pPr>
            <a:endParaRPr lang="en-US" dirty="0">
              <a:solidFill>
                <a:srgbClr val="000000"/>
              </a:solidFill>
              <a:latin typeface="Helvetica" pitchFamily="2" charset="0"/>
            </a:endParaRPr>
          </a:p>
        </p:txBody>
      </p:sp>
      <p:sp>
        <p:nvSpPr>
          <p:cNvPr id="4" name="Rectangle 3">
            <a:extLst>
              <a:ext uri="{FF2B5EF4-FFF2-40B4-BE49-F238E27FC236}">
                <a16:creationId xmlns:a16="http://schemas.microsoft.com/office/drawing/2014/main" id="{01C81A91-8B7B-3E53-DCE9-B143ABF32624}"/>
              </a:ext>
            </a:extLst>
          </p:cNvPr>
          <p:cNvSpPr/>
          <p:nvPr/>
        </p:nvSpPr>
        <p:spPr>
          <a:xfrm>
            <a:off x="3782287" y="2240429"/>
            <a:ext cx="3491345" cy="10044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Container ID</a:t>
            </a:r>
          </a:p>
          <a:p>
            <a:pPr algn="ctr"/>
            <a:r>
              <a:rPr lang="en-US" dirty="0"/>
              <a:t>Container Size</a:t>
            </a:r>
          </a:p>
        </p:txBody>
      </p:sp>
      <p:sp>
        <p:nvSpPr>
          <p:cNvPr id="5" name="Rectangle 4">
            <a:extLst>
              <a:ext uri="{FF2B5EF4-FFF2-40B4-BE49-F238E27FC236}">
                <a16:creationId xmlns:a16="http://schemas.microsoft.com/office/drawing/2014/main" id="{24B23440-5E1B-967A-74B0-27A0596866FB}"/>
              </a:ext>
            </a:extLst>
          </p:cNvPr>
          <p:cNvSpPr/>
          <p:nvPr/>
        </p:nvSpPr>
        <p:spPr>
          <a:xfrm>
            <a:off x="3782287" y="3244884"/>
            <a:ext cx="3491345" cy="1280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Command Acknowledgment </a:t>
            </a:r>
          </a:p>
          <a:p>
            <a:pPr algn="ctr"/>
            <a:endParaRPr lang="en-US" dirty="0"/>
          </a:p>
          <a:p>
            <a:pPr algn="ctr"/>
            <a:r>
              <a:rPr lang="en-US" dirty="0"/>
              <a:t>Sub-container ID</a:t>
            </a:r>
          </a:p>
          <a:p>
            <a:pPr algn="ctr"/>
            <a:r>
              <a:rPr lang="en-US" dirty="0"/>
              <a:t>Sub-container size</a:t>
            </a:r>
          </a:p>
        </p:txBody>
      </p:sp>
      <p:sp>
        <p:nvSpPr>
          <p:cNvPr id="6" name="Rectangle 5">
            <a:extLst>
              <a:ext uri="{FF2B5EF4-FFF2-40B4-BE49-F238E27FC236}">
                <a16:creationId xmlns:a16="http://schemas.microsoft.com/office/drawing/2014/main" id="{5BCC3010-5B4D-4401-4DDF-31C89A6F88B9}"/>
              </a:ext>
            </a:extLst>
          </p:cNvPr>
          <p:cNvSpPr/>
          <p:nvPr/>
        </p:nvSpPr>
        <p:spPr>
          <a:xfrm>
            <a:off x="3782286" y="4507765"/>
            <a:ext cx="3491345" cy="1022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Command Acknowledgment Data</a:t>
            </a:r>
          </a:p>
        </p:txBody>
      </p:sp>
      <p:sp>
        <p:nvSpPr>
          <p:cNvPr id="7" name="Rectangle 6">
            <a:extLst>
              <a:ext uri="{FF2B5EF4-FFF2-40B4-BE49-F238E27FC236}">
                <a16:creationId xmlns:a16="http://schemas.microsoft.com/office/drawing/2014/main" id="{7648EA99-2A6E-3BB4-1671-83EEFB7B0D4A}"/>
              </a:ext>
            </a:extLst>
          </p:cNvPr>
          <p:cNvSpPr/>
          <p:nvPr/>
        </p:nvSpPr>
        <p:spPr>
          <a:xfrm>
            <a:off x="3782286" y="5494427"/>
            <a:ext cx="3491345" cy="1022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CRC PS ID</a:t>
            </a:r>
          </a:p>
          <a:p>
            <a:pPr algn="ctr"/>
            <a:r>
              <a:rPr lang="en-US" dirty="0"/>
              <a:t>CRC Size</a:t>
            </a:r>
          </a:p>
          <a:p>
            <a:pPr algn="ctr"/>
            <a:r>
              <a:rPr lang="en-US" dirty="0"/>
              <a:t>CRC Data value</a:t>
            </a:r>
          </a:p>
        </p:txBody>
      </p:sp>
    </p:spTree>
    <p:extLst>
      <p:ext uri="{BB962C8B-B14F-4D97-AF65-F5344CB8AC3E}">
        <p14:creationId xmlns:p14="http://schemas.microsoft.com/office/powerpoint/2010/main" val="293902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06" y="0"/>
            <a:ext cx="8911687" cy="1280890"/>
          </a:xfrm>
        </p:spPr>
        <p:txBody>
          <a:bodyPr/>
          <a:lstStyle/>
          <a:p>
            <a:r>
              <a:rPr lang="de-DE" dirty="0"/>
              <a:t>XML Container </a:t>
            </a:r>
            <a:r>
              <a:rPr lang="de-DE" dirty="0" err="1"/>
              <a:t>with</a:t>
            </a:r>
            <a:r>
              <a:rPr lang="de-DE" dirty="0"/>
              <a:t> CRC check</a:t>
            </a:r>
          </a:p>
        </p:txBody>
      </p:sp>
      <p:sp>
        <p:nvSpPr>
          <p:cNvPr id="3" name="Content Placeholder 2"/>
          <p:cNvSpPr>
            <a:spLocks noGrp="1"/>
          </p:cNvSpPr>
          <p:nvPr>
            <p:ph idx="1"/>
          </p:nvPr>
        </p:nvSpPr>
        <p:spPr>
          <a:xfrm>
            <a:off x="776055" y="1825624"/>
            <a:ext cx="10728557" cy="5032375"/>
          </a:xfrm>
        </p:spPr>
        <p:txBody>
          <a:bodyPr>
            <a:normAutofit/>
          </a:bodyPr>
          <a:lstStyle/>
          <a:p>
            <a:pPr algn="just"/>
            <a:r>
              <a:rPr lang="en-US" dirty="0">
                <a:latin typeface="Times New Roman" panose="02020603050405020304" pitchFamily="18" charset="0"/>
                <a:cs typeface="Times New Roman" panose="02020603050405020304" pitchFamily="18" charset="0"/>
              </a:rPr>
              <a:t>An </a:t>
            </a:r>
            <a:r>
              <a:rPr lang="en-US" b="1" dirty="0">
                <a:latin typeface="Times New Roman" panose="02020603050405020304" pitchFamily="18" charset="0"/>
                <a:cs typeface="Times New Roman" panose="02020603050405020304" pitchFamily="18" charset="0"/>
              </a:rPr>
              <a:t>XML container</a:t>
            </a:r>
            <a:r>
              <a:rPr lang="en-US" dirty="0">
                <a:latin typeface="Times New Roman" panose="02020603050405020304" pitchFamily="18" charset="0"/>
                <a:cs typeface="Times New Roman" panose="02020603050405020304" pitchFamily="18" charset="0"/>
              </a:rPr>
              <a:t> refers to a structured data format using </a:t>
            </a:r>
            <a:r>
              <a:rPr lang="en-US" b="1" dirty="0">
                <a:latin typeface="Times New Roman" panose="02020603050405020304" pitchFamily="18" charset="0"/>
                <a:cs typeface="Times New Roman" panose="02020603050405020304" pitchFamily="18" charset="0"/>
              </a:rPr>
              <a:t>Extensible Markup Language (XML)</a:t>
            </a:r>
            <a:r>
              <a:rPr lang="en-US" dirty="0">
                <a:latin typeface="Times New Roman" panose="02020603050405020304" pitchFamily="18" charset="0"/>
                <a:cs typeface="Times New Roman" panose="02020603050405020304" pitchFamily="18" charset="0"/>
              </a:rPr>
              <a:t> to encapsulate and represent information. XML is a widely used markup language that organizes data in a hierarchical and human-readable format with clear tags and attributes. Each "container" typically includes </a:t>
            </a:r>
            <a:r>
              <a:rPr lang="en-US" b="1" dirty="0">
                <a:latin typeface="Times New Roman" panose="02020603050405020304" pitchFamily="18" charset="0"/>
                <a:cs typeface="Times New Roman" panose="02020603050405020304" pitchFamily="18" charset="0"/>
              </a:rPr>
              <a:t>elements</a:t>
            </a:r>
            <a:r>
              <a:rPr lang="en-US" dirty="0">
                <a:latin typeface="Times New Roman" panose="02020603050405020304" pitchFamily="18" charset="0"/>
                <a:cs typeface="Times New Roman" panose="02020603050405020304" pitchFamily="18" charset="0"/>
              </a:rPr>
              <a:t> (tags) that hold data and metadata, making it easy to parse, interpret, and share information across systems.</a:t>
            </a:r>
          </a:p>
          <a:p>
            <a:pPr algn="just"/>
            <a:r>
              <a:rPr lang="en-US" b="1" dirty="0">
                <a:latin typeface="Times New Roman" panose="02020603050405020304" pitchFamily="18" charset="0"/>
                <a:cs typeface="Times New Roman" panose="02020603050405020304" pitchFamily="18" charset="0"/>
              </a:rPr>
              <a:t>Cyclic Redundancy Check (CRC)</a:t>
            </a:r>
            <a:r>
              <a:rPr lang="en-US" dirty="0">
                <a:latin typeface="Times New Roman" panose="02020603050405020304" pitchFamily="18" charset="0"/>
                <a:cs typeface="Times New Roman" panose="02020603050405020304" pitchFamily="18" charset="0"/>
              </a:rPr>
              <a:t> is a widely used error-detection mechanism to ensure the integrity of data during transmission or storage. </a:t>
            </a:r>
          </a:p>
          <a:p>
            <a:pPr algn="just"/>
            <a:r>
              <a:rPr lang="en-US" dirty="0">
                <a:latin typeface="Times New Roman" panose="02020603050405020304" pitchFamily="18" charset="0"/>
                <a:cs typeface="Times New Roman" panose="02020603050405020304" pitchFamily="18" charset="0"/>
              </a:rPr>
              <a:t>The acknowledgment response system implemented as a part of this thesis is using XML language and it is in form of a container and along with it CRC check is also attached to act as an error detection mechanism</a:t>
            </a:r>
            <a:r>
              <a:rPr lang="en-US" sz="2000" dirty="0"/>
              <a:t>. </a:t>
            </a:r>
            <a:endParaRPr lang="en-US" sz="3200" dirty="0"/>
          </a:p>
          <a:p>
            <a:endParaRPr lang="de-DE" dirty="0"/>
          </a:p>
        </p:txBody>
      </p:sp>
    </p:spTree>
    <p:extLst>
      <p:ext uri="{BB962C8B-B14F-4D97-AF65-F5344CB8AC3E}">
        <p14:creationId xmlns:p14="http://schemas.microsoft.com/office/powerpoint/2010/main" val="156864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E579D-CCC1-49C1-13A6-2191C233BEB7}"/>
              </a:ext>
            </a:extLst>
          </p:cNvPr>
          <p:cNvSpPr>
            <a:spLocks noGrp="1"/>
          </p:cNvSpPr>
          <p:nvPr>
            <p:ph type="title"/>
          </p:nvPr>
        </p:nvSpPr>
        <p:spPr>
          <a:xfrm>
            <a:off x="196088" y="97637"/>
            <a:ext cx="8911687" cy="1280890"/>
          </a:xfrm>
        </p:spPr>
        <p:txBody>
          <a:bodyPr/>
          <a:lstStyle/>
          <a:p>
            <a:r>
              <a:rPr lang="en-US" dirty="0"/>
              <a:t>Design Decisions</a:t>
            </a:r>
          </a:p>
        </p:txBody>
      </p:sp>
      <p:sp>
        <p:nvSpPr>
          <p:cNvPr id="3" name="Content Placeholder 2">
            <a:extLst>
              <a:ext uri="{FF2B5EF4-FFF2-40B4-BE49-F238E27FC236}">
                <a16:creationId xmlns:a16="http://schemas.microsoft.com/office/drawing/2014/main" id="{290C3C73-5362-5466-6387-BA4C2A4D9C8E}"/>
              </a:ext>
            </a:extLst>
          </p:cNvPr>
          <p:cNvSpPr>
            <a:spLocks noGrp="1"/>
          </p:cNvSpPr>
          <p:nvPr>
            <p:ph idx="1"/>
          </p:nvPr>
        </p:nvSpPr>
        <p:spPr>
          <a:xfrm>
            <a:off x="1704109" y="1260763"/>
            <a:ext cx="9800503" cy="4959927"/>
          </a:xfrm>
        </p:spPr>
        <p:txBody>
          <a:bodyPr>
            <a:normAutofit fontScale="92500" lnSpcReduction="10000"/>
          </a:bodyPr>
          <a:lstStyle/>
          <a:p>
            <a:pPr marL="0" indent="0">
              <a:buNone/>
            </a:pPr>
            <a:r>
              <a:rPr lang="en-US" dirty="0">
                <a:solidFill>
                  <a:srgbClr val="000000"/>
                </a:solidFill>
                <a:effectLst/>
                <a:latin typeface="Helvetica" pitchFamily="2" charset="0"/>
              </a:rPr>
              <a:t>2. Command Acknowledgement Data</a:t>
            </a:r>
          </a:p>
          <a:p>
            <a:pPr lvl="1"/>
            <a:r>
              <a:rPr lang="en-US" dirty="0">
                <a:solidFill>
                  <a:srgbClr val="000000"/>
                </a:solidFill>
                <a:latin typeface="Helvetica" pitchFamily="2" charset="0"/>
              </a:rPr>
              <a:t>c</a:t>
            </a:r>
            <a:r>
              <a:rPr lang="en-US" dirty="0">
                <a:solidFill>
                  <a:srgbClr val="000000"/>
                </a:solidFill>
                <a:effectLst/>
                <a:latin typeface="Helvetica" pitchFamily="2" charset="0"/>
              </a:rPr>
              <a:t>urrent</a:t>
            </a:r>
          </a:p>
          <a:p>
            <a:pPr lvl="1"/>
            <a:r>
              <a:rPr lang="en-US" dirty="0" err="1">
                <a:solidFill>
                  <a:srgbClr val="000000"/>
                </a:solidFill>
                <a:latin typeface="Helvetica" pitchFamily="2" charset="0"/>
              </a:rPr>
              <a:t>u</a:t>
            </a:r>
            <a:r>
              <a:rPr lang="en-US" dirty="0" err="1">
                <a:solidFill>
                  <a:srgbClr val="000000"/>
                </a:solidFill>
                <a:effectLst/>
                <a:latin typeface="Helvetica" pitchFamily="2" charset="0"/>
              </a:rPr>
              <a:t>ser_value</a:t>
            </a:r>
            <a:endParaRPr lang="en-US" dirty="0">
              <a:solidFill>
                <a:srgbClr val="000000"/>
              </a:solidFill>
              <a:effectLst/>
              <a:latin typeface="Helvetica" pitchFamily="2" charset="0"/>
            </a:endParaRPr>
          </a:p>
          <a:p>
            <a:pPr lvl="1"/>
            <a:r>
              <a:rPr lang="en-US" dirty="0">
                <a:solidFill>
                  <a:srgbClr val="000000"/>
                </a:solidFill>
                <a:latin typeface="Helvetica" pitchFamily="2" charset="0"/>
              </a:rPr>
              <a:t>m</a:t>
            </a:r>
            <a:r>
              <a:rPr lang="en-US" dirty="0">
                <a:solidFill>
                  <a:srgbClr val="000000"/>
                </a:solidFill>
                <a:effectLst/>
                <a:latin typeface="Helvetica" pitchFamily="2" charset="0"/>
              </a:rPr>
              <a:t>in</a:t>
            </a:r>
          </a:p>
          <a:p>
            <a:pPr lvl="1"/>
            <a:r>
              <a:rPr lang="en-US" dirty="0">
                <a:solidFill>
                  <a:srgbClr val="000000"/>
                </a:solidFill>
                <a:latin typeface="Helvetica" pitchFamily="2" charset="0"/>
              </a:rPr>
              <a:t>m</a:t>
            </a:r>
            <a:r>
              <a:rPr lang="en-US" dirty="0">
                <a:solidFill>
                  <a:srgbClr val="000000"/>
                </a:solidFill>
                <a:effectLst/>
                <a:latin typeface="Helvetica" pitchFamily="2" charset="0"/>
              </a:rPr>
              <a:t>ax</a:t>
            </a:r>
          </a:p>
          <a:p>
            <a:pPr lvl="1"/>
            <a:r>
              <a:rPr lang="en-US" dirty="0" err="1">
                <a:solidFill>
                  <a:srgbClr val="000000"/>
                </a:solidFill>
                <a:latin typeface="Helvetica" pitchFamily="2" charset="0"/>
              </a:rPr>
              <a:t>e</a:t>
            </a:r>
            <a:r>
              <a:rPr lang="en-US" dirty="0" err="1">
                <a:solidFill>
                  <a:srgbClr val="000000"/>
                </a:solidFill>
                <a:effectLst/>
                <a:latin typeface="Helvetica" pitchFamily="2" charset="0"/>
              </a:rPr>
              <a:t>xecution_time</a:t>
            </a:r>
            <a:endParaRPr lang="en-US" dirty="0">
              <a:solidFill>
                <a:srgbClr val="000000"/>
              </a:solidFill>
              <a:effectLst/>
              <a:latin typeface="Helvetica" pitchFamily="2" charset="0"/>
            </a:endParaRPr>
          </a:p>
          <a:p>
            <a:pPr lvl="1"/>
            <a:r>
              <a:rPr lang="en-US" dirty="0">
                <a:solidFill>
                  <a:srgbClr val="000000"/>
                </a:solidFill>
                <a:effectLst/>
                <a:latin typeface="Helvetica" pitchFamily="2" charset="0"/>
              </a:rPr>
              <a:t>command</a:t>
            </a:r>
          </a:p>
          <a:p>
            <a:pPr marL="457200" lvl="1" indent="0">
              <a:buNone/>
            </a:pPr>
            <a:endParaRPr lang="en-US" dirty="0">
              <a:solidFill>
                <a:srgbClr val="000000"/>
              </a:solidFill>
              <a:effectLst/>
              <a:latin typeface="Helvetica" pitchFamily="2" charset="0"/>
            </a:endParaRPr>
          </a:p>
          <a:p>
            <a:pPr marL="0" indent="0">
              <a:buNone/>
            </a:pPr>
            <a:r>
              <a:rPr lang="en-US" dirty="0">
                <a:solidFill>
                  <a:srgbClr val="000000"/>
                </a:solidFill>
                <a:effectLst/>
                <a:latin typeface="Helvetica" pitchFamily="2" charset="0"/>
              </a:rPr>
              <a:t>3. Command Classification</a:t>
            </a:r>
          </a:p>
          <a:p>
            <a:pPr lvl="1"/>
            <a:r>
              <a:rPr lang="en-US" b="1" dirty="0">
                <a:solidFill>
                  <a:srgbClr val="000000"/>
                </a:solidFill>
                <a:effectLst/>
                <a:latin typeface="Times New Roman" panose="02020603050405020304" pitchFamily="18" charset="0"/>
              </a:rPr>
              <a:t>COMMAND_TYPE_ACTION</a:t>
            </a:r>
            <a:endParaRPr lang="en-US" dirty="0">
              <a:solidFill>
                <a:srgbClr val="000000"/>
              </a:solidFill>
              <a:effectLst/>
              <a:latin typeface="Times New Roman" panose="02020603050405020304" pitchFamily="18" charset="0"/>
            </a:endParaRPr>
          </a:p>
          <a:p>
            <a:pPr lvl="1"/>
            <a:r>
              <a:rPr lang="en-US" b="1" dirty="0">
                <a:solidFill>
                  <a:srgbClr val="000000"/>
                </a:solidFill>
                <a:effectLst/>
                <a:latin typeface="Times New Roman" panose="02020603050405020304" pitchFamily="18" charset="0"/>
              </a:rPr>
              <a:t>COMMAND_TYPE_ENUM_PARAM</a:t>
            </a:r>
            <a:endParaRPr lang="en-US" dirty="0">
              <a:solidFill>
                <a:srgbClr val="000000"/>
              </a:solidFill>
              <a:effectLst/>
              <a:latin typeface="Times New Roman" panose="02020603050405020304" pitchFamily="18" charset="0"/>
            </a:endParaRPr>
          </a:p>
          <a:p>
            <a:pPr lvl="1"/>
            <a:r>
              <a:rPr lang="en-US" b="1" dirty="0">
                <a:solidFill>
                  <a:srgbClr val="000000"/>
                </a:solidFill>
                <a:effectLst/>
                <a:latin typeface="Times New Roman" panose="02020603050405020304" pitchFamily="18" charset="0"/>
              </a:rPr>
              <a:t>COMMAND_TYPE_RANGE_PARAM</a:t>
            </a:r>
            <a:endParaRPr lang="en-US" dirty="0">
              <a:solidFill>
                <a:srgbClr val="000000"/>
              </a:solidFill>
              <a:effectLst/>
              <a:latin typeface="Times New Roman" panose="02020603050405020304" pitchFamily="18" charset="0"/>
            </a:endParaRPr>
          </a:p>
          <a:p>
            <a:pPr lvl="1"/>
            <a:r>
              <a:rPr lang="en-US" b="1" dirty="0">
                <a:solidFill>
                  <a:srgbClr val="000000"/>
                </a:solidFill>
                <a:effectLst/>
                <a:latin typeface="Times New Roman" panose="02020603050405020304" pitchFamily="18" charset="0"/>
              </a:rPr>
              <a:t>COMMAND_TYPE_NO_ACK</a:t>
            </a:r>
            <a:endParaRPr lang="en-US" dirty="0">
              <a:solidFill>
                <a:srgbClr val="000000"/>
              </a:solidFill>
              <a:effectLst/>
              <a:latin typeface="Times New Roman" panose="02020603050405020304" pitchFamily="18" charset="0"/>
            </a:endParaRPr>
          </a:p>
          <a:p>
            <a:pPr lvl="1"/>
            <a:r>
              <a:rPr lang="en-US" b="1" dirty="0">
                <a:solidFill>
                  <a:srgbClr val="000000"/>
                </a:solidFill>
                <a:effectLst/>
                <a:latin typeface="Times New Roman" panose="02020603050405020304" pitchFamily="18" charset="0"/>
              </a:rPr>
              <a:t>COMMAND_TYPE_ACK_CHECK</a:t>
            </a:r>
            <a:endParaRPr lang="en-US"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1622506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065D2-54D8-1099-B0CE-4024630B40AC}"/>
              </a:ext>
            </a:extLst>
          </p:cNvPr>
          <p:cNvSpPr>
            <a:spLocks noGrp="1"/>
          </p:cNvSpPr>
          <p:nvPr>
            <p:ph type="title"/>
          </p:nvPr>
        </p:nvSpPr>
        <p:spPr>
          <a:xfrm>
            <a:off x="231863" y="0"/>
            <a:ext cx="8911687" cy="1280890"/>
          </a:xfrm>
        </p:spPr>
        <p:txBody>
          <a:bodyPr/>
          <a:lstStyle/>
          <a:p>
            <a:r>
              <a:rPr lang="en-US" dirty="0"/>
              <a:t>Design Decisions</a:t>
            </a:r>
          </a:p>
        </p:txBody>
      </p:sp>
      <p:sp>
        <p:nvSpPr>
          <p:cNvPr id="3" name="Content Placeholder 2">
            <a:extLst>
              <a:ext uri="{FF2B5EF4-FFF2-40B4-BE49-F238E27FC236}">
                <a16:creationId xmlns:a16="http://schemas.microsoft.com/office/drawing/2014/main" id="{FA3BD7C4-0024-ACF5-F429-0DD5386E5073}"/>
              </a:ext>
            </a:extLst>
          </p:cNvPr>
          <p:cNvSpPr>
            <a:spLocks noGrp="1"/>
          </p:cNvSpPr>
          <p:nvPr>
            <p:ph idx="1"/>
          </p:nvPr>
        </p:nvSpPr>
        <p:spPr>
          <a:xfrm>
            <a:off x="1596788" y="1610436"/>
            <a:ext cx="9907824" cy="4300786"/>
          </a:xfrm>
        </p:spPr>
        <p:txBody>
          <a:bodyPr>
            <a:normAutofit/>
          </a:bodyPr>
          <a:lstStyle/>
          <a:p>
            <a:pPr marL="0" indent="0">
              <a:buNone/>
            </a:pPr>
            <a:r>
              <a:rPr lang="en-US" dirty="0">
                <a:solidFill>
                  <a:srgbClr val="000000"/>
                </a:solidFill>
                <a:effectLst/>
                <a:latin typeface="Times New Roman" panose="02020603050405020304" pitchFamily="18" charset="0"/>
              </a:rPr>
              <a:t>4. </a:t>
            </a:r>
            <a:r>
              <a:rPr lang="en-US" dirty="0">
                <a:solidFill>
                  <a:srgbClr val="000000"/>
                </a:solidFill>
                <a:latin typeface="Helvetica" pitchFamily="2" charset="0"/>
              </a:rPr>
              <a:t>Command </a:t>
            </a:r>
            <a:r>
              <a:rPr lang="en-US" dirty="0">
                <a:solidFill>
                  <a:srgbClr val="000000"/>
                </a:solidFill>
                <a:effectLst/>
                <a:latin typeface="Helvetica" pitchFamily="2" charset="0"/>
              </a:rPr>
              <a:t>structure for command handler.</a:t>
            </a:r>
          </a:p>
          <a:p>
            <a:pPr lvl="1"/>
            <a:r>
              <a:rPr lang="en-US" dirty="0">
                <a:solidFill>
                  <a:srgbClr val="000000"/>
                </a:solidFill>
                <a:effectLst/>
                <a:latin typeface="Times New Roman" panose="02020603050405020304" pitchFamily="18" charset="0"/>
              </a:rPr>
              <a:t>The command name.</a:t>
            </a:r>
          </a:p>
          <a:p>
            <a:pPr lvl="1"/>
            <a:r>
              <a:rPr lang="en-US" dirty="0">
                <a:solidFill>
                  <a:srgbClr val="000000"/>
                </a:solidFill>
                <a:effectLst/>
                <a:latin typeface="Times New Roman" panose="02020603050405020304" pitchFamily="18" charset="0"/>
              </a:rPr>
              <a:t>Command type (COMMAND_TYPE_ACTION, etc.).</a:t>
            </a:r>
          </a:p>
          <a:p>
            <a:pPr lvl="1"/>
            <a:r>
              <a:rPr lang="en-US" dirty="0">
                <a:solidFill>
                  <a:srgbClr val="000000"/>
                </a:solidFill>
                <a:effectLst/>
                <a:latin typeface="Times New Roman" panose="02020603050405020304" pitchFamily="18" charset="0"/>
              </a:rPr>
              <a:t>FPGA parameters (</a:t>
            </a:r>
            <a:r>
              <a:rPr lang="en-US" dirty="0" err="1">
                <a:solidFill>
                  <a:srgbClr val="000000"/>
                </a:solidFill>
                <a:effectLst/>
                <a:latin typeface="Times New Roman" panose="02020603050405020304" pitchFamily="18" charset="0"/>
              </a:rPr>
              <a:t>fpgapara</a:t>
            </a:r>
            <a:r>
              <a:rPr lang="en-US" dirty="0">
                <a:solidFill>
                  <a:srgbClr val="000000"/>
                </a:solidFill>
                <a:effectLst/>
                <a:latin typeface="Times New Roman" panose="02020603050405020304" pitchFamily="18" charset="0"/>
              </a:rPr>
              <a:t>) that control the hardware </a:t>
            </a:r>
            <a:r>
              <a:rPr lang="en-US" dirty="0" err="1">
                <a:solidFill>
                  <a:srgbClr val="000000"/>
                </a:solidFill>
                <a:effectLst/>
                <a:latin typeface="Times New Roman" panose="02020603050405020304" pitchFamily="18" charset="0"/>
              </a:rPr>
              <a:t>behaviour</a:t>
            </a:r>
            <a:r>
              <a:rPr lang="en-US" dirty="0">
                <a:solidFill>
                  <a:srgbClr val="000000"/>
                </a:solidFill>
                <a:effectLst/>
                <a:latin typeface="Times New Roman" panose="02020603050405020304" pitchFamily="18" charset="0"/>
              </a:rPr>
              <a:t>.</a:t>
            </a:r>
          </a:p>
          <a:p>
            <a:pPr lvl="1"/>
            <a:r>
              <a:rPr lang="en-US" dirty="0">
                <a:solidFill>
                  <a:srgbClr val="000000"/>
                </a:solidFill>
                <a:effectLst/>
                <a:latin typeface="Times New Roman" panose="02020603050405020304" pitchFamily="18" charset="0"/>
              </a:rPr>
              <a:t>The current value variable to hold the current set value of the functions.</a:t>
            </a:r>
          </a:p>
          <a:p>
            <a:pPr lvl="1"/>
            <a:r>
              <a:rPr lang="en-US" dirty="0">
                <a:solidFill>
                  <a:srgbClr val="000000"/>
                </a:solidFill>
                <a:effectLst/>
                <a:latin typeface="Times New Roman" panose="02020603050405020304" pitchFamily="18" charset="0"/>
              </a:rPr>
              <a:t>Limit values (min/max).</a:t>
            </a:r>
          </a:p>
          <a:p>
            <a:pPr lvl="1"/>
            <a:r>
              <a:rPr lang="en-US" dirty="0">
                <a:solidFill>
                  <a:srgbClr val="000000"/>
                </a:solidFill>
                <a:effectLst/>
                <a:latin typeface="Times New Roman" panose="02020603050405020304" pitchFamily="18" charset="0"/>
              </a:rPr>
              <a:t>The initial value function pointer for storing default value.</a:t>
            </a:r>
          </a:p>
          <a:p>
            <a:pPr lvl="1"/>
            <a:r>
              <a:rPr lang="en-US" dirty="0">
                <a:solidFill>
                  <a:srgbClr val="000000"/>
                </a:solidFill>
                <a:effectLst/>
                <a:latin typeface="Times New Roman" panose="02020603050405020304" pitchFamily="18" charset="0"/>
              </a:rPr>
              <a:t>The handler function pointer to hold the command implementation functions.</a:t>
            </a:r>
          </a:p>
          <a:p>
            <a:pPr marL="457200" lvl="1" indent="0">
              <a:buNone/>
            </a:pPr>
            <a:endParaRPr lang="en-US" dirty="0">
              <a:solidFill>
                <a:srgbClr val="000000"/>
              </a:solidFill>
              <a:effectLst/>
              <a:latin typeface="Helvetica" pitchFamily="2" charset="0"/>
            </a:endParaRPr>
          </a:p>
          <a:p>
            <a:pPr marL="0" indent="0">
              <a:buNone/>
            </a:pPr>
            <a:r>
              <a:rPr lang="en-US" dirty="0">
                <a:solidFill>
                  <a:srgbClr val="000000"/>
                </a:solidFill>
                <a:effectLst/>
                <a:latin typeface="Helvetica" pitchFamily="2" charset="0"/>
              </a:rPr>
              <a:t>5. Parsing Function Modification.</a:t>
            </a:r>
          </a:p>
          <a:p>
            <a:pPr marL="0" indent="0">
              <a:buNone/>
            </a:pPr>
            <a:r>
              <a:rPr lang="en-US" dirty="0">
                <a:solidFill>
                  <a:srgbClr val="000000"/>
                </a:solidFill>
                <a:effectLst/>
                <a:latin typeface="Helvetica" pitchFamily="2" charset="0"/>
              </a:rPr>
              <a:t>6. Limit check Function for error handling</a:t>
            </a:r>
          </a:p>
          <a:p>
            <a:pPr marL="0" indent="0">
              <a:buNone/>
            </a:pPr>
            <a:endParaRPr lang="en-US" dirty="0">
              <a:solidFill>
                <a:srgbClr val="000000"/>
              </a:solidFill>
              <a:effectLst/>
              <a:latin typeface="Times New Roman" panose="02020603050405020304" pitchFamily="18" charset="0"/>
            </a:endParaRPr>
          </a:p>
          <a:p>
            <a:endParaRPr 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88941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62F5-FC40-EFA6-6AE6-7CF6D27C8D9C}"/>
              </a:ext>
            </a:extLst>
          </p:cNvPr>
          <p:cNvSpPr>
            <a:spLocks noGrp="1"/>
          </p:cNvSpPr>
          <p:nvPr>
            <p:ph type="title"/>
          </p:nvPr>
        </p:nvSpPr>
        <p:spPr>
          <a:xfrm>
            <a:off x="259157" y="0"/>
            <a:ext cx="8911687" cy="1280890"/>
          </a:xfrm>
        </p:spPr>
        <p:txBody>
          <a:bodyPr/>
          <a:lstStyle/>
          <a:p>
            <a:r>
              <a:rPr lang="en-US" dirty="0"/>
              <a:t>Implementation Workflow diagram</a:t>
            </a:r>
          </a:p>
        </p:txBody>
      </p:sp>
      <p:pic>
        <p:nvPicPr>
          <p:cNvPr id="4" name="Content Placeholder 3">
            <a:extLst>
              <a:ext uri="{FF2B5EF4-FFF2-40B4-BE49-F238E27FC236}">
                <a16:creationId xmlns:a16="http://schemas.microsoft.com/office/drawing/2014/main" id="{35DD7A7E-BF61-DB5E-99A2-97AED53A8A92}"/>
              </a:ext>
            </a:extLst>
          </p:cNvPr>
          <p:cNvPicPr>
            <a:picLocks noGrp="1" noChangeAspect="1"/>
          </p:cNvPicPr>
          <p:nvPr>
            <p:ph idx="1"/>
          </p:nvPr>
        </p:nvPicPr>
        <p:blipFill>
          <a:blip r:embed="rId2"/>
          <a:srcRect l="725" t="4423" r="721" b="9019"/>
          <a:stretch/>
        </p:blipFill>
        <p:spPr>
          <a:xfrm>
            <a:off x="1542197" y="1330766"/>
            <a:ext cx="9689911" cy="4483181"/>
          </a:xfrm>
          <a:prstGeom prst="rect">
            <a:avLst/>
          </a:prstGeom>
        </p:spPr>
      </p:pic>
    </p:spTree>
    <p:extLst>
      <p:ext uri="{BB962C8B-B14F-4D97-AF65-F5344CB8AC3E}">
        <p14:creationId xmlns:p14="http://schemas.microsoft.com/office/powerpoint/2010/main" val="265893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CA4B-E5B4-3F9D-CDB0-81F2D24459D7}"/>
              </a:ext>
            </a:extLst>
          </p:cNvPr>
          <p:cNvSpPr>
            <a:spLocks noGrp="1"/>
          </p:cNvSpPr>
          <p:nvPr>
            <p:ph type="title"/>
          </p:nvPr>
        </p:nvSpPr>
        <p:spPr>
          <a:xfrm>
            <a:off x="2179396" y="2392934"/>
            <a:ext cx="12088305" cy="1325563"/>
          </a:xfrm>
        </p:spPr>
        <p:txBody>
          <a:bodyPr>
            <a:normAutofit/>
          </a:bodyPr>
          <a:lstStyle/>
          <a:p>
            <a:r>
              <a:rPr lang="en-US" dirty="0"/>
              <a:t>Modified firmware architecture with Acknowledgment Handler</a:t>
            </a:r>
            <a:endParaRPr lang="en-IN" dirty="0"/>
          </a:p>
        </p:txBody>
      </p:sp>
    </p:spTree>
    <p:extLst>
      <p:ext uri="{BB962C8B-B14F-4D97-AF65-F5344CB8AC3E}">
        <p14:creationId xmlns:p14="http://schemas.microsoft.com/office/powerpoint/2010/main" val="620558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ACE8-765E-9B9D-20A3-371DF35F6ED5}"/>
              </a:ext>
            </a:extLst>
          </p:cNvPr>
          <p:cNvSpPr>
            <a:spLocks noGrp="1"/>
          </p:cNvSpPr>
          <p:nvPr>
            <p:ph type="title"/>
          </p:nvPr>
        </p:nvSpPr>
        <p:spPr>
          <a:xfrm>
            <a:off x="168380" y="97637"/>
            <a:ext cx="8911687" cy="1280890"/>
          </a:xfrm>
        </p:spPr>
        <p:txBody>
          <a:bodyPr/>
          <a:lstStyle/>
          <a:p>
            <a:r>
              <a:rPr lang="en-US" dirty="0"/>
              <a:t>AGENDA</a:t>
            </a:r>
          </a:p>
        </p:txBody>
      </p:sp>
      <p:sp>
        <p:nvSpPr>
          <p:cNvPr id="3" name="Content Placeholder 2">
            <a:extLst>
              <a:ext uri="{FF2B5EF4-FFF2-40B4-BE49-F238E27FC236}">
                <a16:creationId xmlns:a16="http://schemas.microsoft.com/office/drawing/2014/main" id="{AF1206BB-C0B7-38DC-EAE0-25CB8C489DAA}"/>
              </a:ext>
            </a:extLst>
          </p:cNvPr>
          <p:cNvSpPr>
            <a:spLocks noGrp="1"/>
          </p:cNvSpPr>
          <p:nvPr>
            <p:ph idx="1"/>
          </p:nvPr>
        </p:nvSpPr>
        <p:spPr/>
        <p:txBody>
          <a:bodyPr/>
          <a:lstStyle/>
          <a:p>
            <a:pPr>
              <a:buFont typeface="+mj-lt"/>
              <a:buAutoNum type="arabicPeriod"/>
            </a:pPr>
            <a:r>
              <a:rPr lang="en-US" dirty="0"/>
              <a:t>Introduction</a:t>
            </a:r>
          </a:p>
          <a:p>
            <a:pPr>
              <a:buFont typeface="+mj-lt"/>
              <a:buAutoNum type="arabicPeriod"/>
            </a:pPr>
            <a:r>
              <a:rPr lang="en-US" dirty="0"/>
              <a:t>Motivation and Objective</a:t>
            </a:r>
            <a:r>
              <a:rPr lang="en-GB" dirty="0"/>
              <a:t>s</a:t>
            </a:r>
            <a:endParaRPr lang="en-US" dirty="0"/>
          </a:p>
          <a:p>
            <a:pPr>
              <a:buFont typeface="+mj-lt"/>
              <a:buAutoNum type="arabicPeriod"/>
            </a:pPr>
            <a:r>
              <a:rPr lang="en-US" dirty="0"/>
              <a:t>Methodology</a:t>
            </a:r>
          </a:p>
          <a:p>
            <a:pPr>
              <a:buFont typeface="+mj-lt"/>
              <a:buAutoNum type="arabicPeriod"/>
            </a:pPr>
            <a:r>
              <a:rPr lang="en-US" dirty="0"/>
              <a:t>Results</a:t>
            </a:r>
          </a:p>
          <a:p>
            <a:pPr>
              <a:buFont typeface="+mj-lt"/>
              <a:buAutoNum type="arabicPeriod"/>
            </a:pPr>
            <a:r>
              <a:rPr lang="en-US" dirty="0"/>
              <a:t>Conclusion and Future Scope</a:t>
            </a:r>
          </a:p>
          <a:p>
            <a:pPr>
              <a:buFont typeface="+mj-lt"/>
              <a:buAutoNum type="arabicPeriod"/>
            </a:pPr>
            <a:endParaRPr lang="en-US" dirty="0"/>
          </a:p>
        </p:txBody>
      </p:sp>
    </p:spTree>
    <p:extLst>
      <p:ext uri="{BB962C8B-B14F-4D97-AF65-F5344CB8AC3E}">
        <p14:creationId xmlns:p14="http://schemas.microsoft.com/office/powerpoint/2010/main" val="1222145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1D042EC-2C18-2FC3-6469-6E5AC206AA7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6" t="-1" r="25" b="-133"/>
          <a:stretch/>
        </p:blipFill>
        <p:spPr bwMode="auto">
          <a:xfrm>
            <a:off x="1385455" y="450376"/>
            <a:ext cx="10051369" cy="6100549"/>
          </a:xfrm>
          <a:prstGeom prst="rect">
            <a:avLst/>
          </a:prstGeom>
          <a:ln>
            <a:solidFill>
              <a:sysClr val="windowText" lastClr="0000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237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E925-5775-23A8-C1BA-9A1336AD9079}"/>
              </a:ext>
            </a:extLst>
          </p:cNvPr>
          <p:cNvSpPr>
            <a:spLocks noGrp="1"/>
          </p:cNvSpPr>
          <p:nvPr>
            <p:ph type="title"/>
          </p:nvPr>
        </p:nvSpPr>
        <p:spPr>
          <a:xfrm>
            <a:off x="163625" y="0"/>
            <a:ext cx="8911687" cy="1280890"/>
          </a:xfrm>
        </p:spPr>
        <p:txBody>
          <a:bodyPr/>
          <a:lstStyle/>
          <a:p>
            <a:r>
              <a:rPr lang="en-US" dirty="0"/>
              <a:t>Testing and verification </a:t>
            </a:r>
          </a:p>
        </p:txBody>
      </p:sp>
      <p:sp>
        <p:nvSpPr>
          <p:cNvPr id="3" name="Content Placeholder 2">
            <a:extLst>
              <a:ext uri="{FF2B5EF4-FFF2-40B4-BE49-F238E27FC236}">
                <a16:creationId xmlns:a16="http://schemas.microsoft.com/office/drawing/2014/main" id="{50ED9A03-298D-DD6E-0629-A95717FC9BE0}"/>
              </a:ext>
            </a:extLst>
          </p:cNvPr>
          <p:cNvSpPr>
            <a:spLocks noGrp="1"/>
          </p:cNvSpPr>
          <p:nvPr>
            <p:ph idx="1"/>
          </p:nvPr>
        </p:nvSpPr>
        <p:spPr>
          <a:xfrm>
            <a:off x="1319969" y="2677510"/>
            <a:ext cx="10498991" cy="4799463"/>
          </a:xfrm>
        </p:spPr>
        <p:txBody>
          <a:bodyPr/>
          <a:lstStyle/>
          <a:p>
            <a:pPr>
              <a:buFont typeface="+mj-lt"/>
              <a:buAutoNum type="arabicPeriod"/>
            </a:pPr>
            <a:r>
              <a:rPr lang="en-US" dirty="0">
                <a:solidFill>
                  <a:srgbClr val="000000"/>
                </a:solidFill>
                <a:effectLst/>
                <a:latin typeface="Times New Roman" panose="02020603050405020304" pitchFamily="18" charset="0"/>
              </a:rPr>
              <a:t>The acknowledgment response system was tested and validated throughout the development process.</a:t>
            </a:r>
          </a:p>
          <a:p>
            <a:pPr>
              <a:buFont typeface="+mj-lt"/>
              <a:buAutoNum type="arabicPeriod"/>
            </a:pPr>
            <a:r>
              <a:rPr lang="en-US" dirty="0">
                <a:solidFill>
                  <a:srgbClr val="000000"/>
                </a:solidFill>
                <a:latin typeface="Times New Roman" panose="02020603050405020304" pitchFamily="18" charset="0"/>
              </a:rPr>
              <a:t>The testing were done using </a:t>
            </a:r>
            <a:r>
              <a:rPr lang="en-US" dirty="0" err="1">
                <a:solidFill>
                  <a:srgbClr val="000000"/>
                </a:solidFill>
                <a:latin typeface="Times New Roman" panose="02020603050405020304" pitchFamily="18" charset="0"/>
              </a:rPr>
              <a:t>NetCat</a:t>
            </a:r>
            <a:r>
              <a:rPr lang="en-US" dirty="0">
                <a:solidFill>
                  <a:srgbClr val="000000"/>
                </a:solidFill>
                <a:latin typeface="Times New Roman" panose="02020603050405020304" pitchFamily="18" charset="0"/>
              </a:rPr>
              <a:t> and </a:t>
            </a:r>
            <a:r>
              <a:rPr lang="en-US" dirty="0" err="1">
                <a:solidFill>
                  <a:srgbClr val="000000"/>
                </a:solidFill>
                <a:latin typeface="Times New Roman" panose="02020603050405020304" pitchFamily="18" charset="0"/>
              </a:rPr>
              <a:t>WeDEV</a:t>
            </a:r>
            <a:r>
              <a:rPr lang="en-US" dirty="0">
                <a:solidFill>
                  <a:srgbClr val="000000"/>
                </a:solidFill>
                <a:latin typeface="Times New Roman" panose="02020603050405020304" pitchFamily="18" charset="0"/>
              </a:rPr>
              <a:t> Tool. </a:t>
            </a:r>
          </a:p>
          <a:p>
            <a:pPr>
              <a:buFont typeface="+mj-lt"/>
              <a:buAutoNum type="arabicPeriod"/>
            </a:pPr>
            <a:r>
              <a:rPr lang="en-US" dirty="0">
                <a:solidFill>
                  <a:srgbClr val="000000"/>
                </a:solidFill>
                <a:latin typeface="Times New Roman" panose="02020603050405020304" pitchFamily="18" charset="0"/>
              </a:rPr>
              <a:t>The testing were done in both normal mode (</a:t>
            </a:r>
            <a:r>
              <a:rPr lang="en-US" b="1" dirty="0">
                <a:solidFill>
                  <a:srgbClr val="000000"/>
                </a:solidFill>
                <a:latin typeface="Times New Roman" panose="02020603050405020304" pitchFamily="18" charset="0"/>
              </a:rPr>
              <a:t>Normal test</a:t>
            </a:r>
            <a:r>
              <a:rPr lang="en-US" dirty="0">
                <a:solidFill>
                  <a:srgbClr val="000000"/>
                </a:solidFill>
                <a:latin typeface="Times New Roman" panose="02020603050405020304" pitchFamily="18" charset="0"/>
              </a:rPr>
              <a:t>) and at high speed (</a:t>
            </a:r>
            <a:r>
              <a:rPr lang="en-US" b="1" dirty="0">
                <a:solidFill>
                  <a:srgbClr val="000000"/>
                </a:solidFill>
                <a:latin typeface="Times New Roman" panose="02020603050405020304" pitchFamily="18" charset="0"/>
              </a:rPr>
              <a:t>Stress test</a:t>
            </a:r>
            <a:r>
              <a:rPr lang="en-US" dirty="0">
                <a:solidFill>
                  <a:srgbClr val="000000"/>
                </a:solidFill>
                <a:latin typeface="Times New Roman" panose="02020603050405020304" pitchFamily="18" charset="0"/>
              </a:rPr>
              <a:t>).</a:t>
            </a:r>
          </a:p>
          <a:p>
            <a:pPr lvl="1"/>
            <a:endParaRPr lang="en-US" dirty="0">
              <a:solidFill>
                <a:srgbClr val="000000"/>
              </a:solidFill>
              <a:latin typeface="Times New Roman" panose="02020603050405020304" pitchFamily="18" charset="0"/>
            </a:endParaRPr>
          </a:p>
          <a:p>
            <a:pPr marL="457200" lvl="1" indent="0">
              <a:buNone/>
            </a:pPr>
            <a:endParaRPr lang="en-US" dirty="0">
              <a:solidFill>
                <a:srgbClr val="000000"/>
              </a:solidFill>
              <a:effectLst/>
              <a:latin typeface="Times New Roman" panose="02020603050405020304" pitchFamily="18" charset="0"/>
            </a:endParaRPr>
          </a:p>
          <a:p>
            <a:pPr marL="800100" lvl="1" indent="-342900">
              <a:buFont typeface="+mj-lt"/>
              <a:buAutoNum type="arabicPeriod"/>
            </a:pPr>
            <a:endParaRPr lang="en-US"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839302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96A7F-28AD-CDA7-475D-72040CC2A931}"/>
              </a:ext>
            </a:extLst>
          </p:cNvPr>
          <p:cNvSpPr>
            <a:spLocks noGrp="1"/>
          </p:cNvSpPr>
          <p:nvPr>
            <p:ph type="ctrTitle"/>
          </p:nvPr>
        </p:nvSpPr>
        <p:spPr>
          <a:xfrm>
            <a:off x="1743052" y="1531961"/>
            <a:ext cx="8915399" cy="2262781"/>
          </a:xfrm>
        </p:spPr>
        <p:txBody>
          <a:bodyPr/>
          <a:lstStyle/>
          <a:p>
            <a:pPr algn="ctr"/>
            <a:r>
              <a:rPr lang="en-US" dirty="0"/>
              <a:t>RESULTS</a:t>
            </a:r>
          </a:p>
        </p:txBody>
      </p:sp>
      <p:sp>
        <p:nvSpPr>
          <p:cNvPr id="5" name="Subtitle 4">
            <a:extLst>
              <a:ext uri="{FF2B5EF4-FFF2-40B4-BE49-F238E27FC236}">
                <a16:creationId xmlns:a16="http://schemas.microsoft.com/office/drawing/2014/main" id="{283037F9-F41F-6FF8-2708-2A6F1C6375BC}"/>
              </a:ext>
            </a:extLst>
          </p:cNvPr>
          <p:cNvSpPr>
            <a:spLocks noGrp="1"/>
          </p:cNvSpPr>
          <p:nvPr>
            <p:ph type="subTitle" idx="1"/>
          </p:nvPr>
        </p:nvSpPr>
        <p:spPr>
          <a:xfrm>
            <a:off x="1638300" y="2557582"/>
            <a:ext cx="8915399" cy="1126283"/>
          </a:xfrm>
        </p:spPr>
        <p:txBody>
          <a:bodyPr/>
          <a:lstStyle/>
          <a:p>
            <a:pPr algn="ctr"/>
            <a:r>
              <a:rPr lang="en-US" dirty="0"/>
              <a:t>Section IV</a:t>
            </a:r>
          </a:p>
        </p:txBody>
      </p:sp>
    </p:spTree>
    <p:extLst>
      <p:ext uri="{BB962C8B-B14F-4D97-AF65-F5344CB8AC3E}">
        <p14:creationId xmlns:p14="http://schemas.microsoft.com/office/powerpoint/2010/main" val="4082228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BF43-A0C7-FC5A-7788-C76F1E3899CB}"/>
              </a:ext>
            </a:extLst>
          </p:cNvPr>
          <p:cNvSpPr>
            <a:spLocks noGrp="1"/>
          </p:cNvSpPr>
          <p:nvPr>
            <p:ph type="title"/>
          </p:nvPr>
        </p:nvSpPr>
        <p:spPr>
          <a:xfrm>
            <a:off x="230001" y="19533"/>
            <a:ext cx="8911687" cy="1280890"/>
          </a:xfrm>
        </p:spPr>
        <p:txBody>
          <a:bodyPr/>
          <a:lstStyle/>
          <a:p>
            <a:r>
              <a:rPr lang="en-US" dirty="0"/>
              <a:t>Results: Using </a:t>
            </a:r>
            <a:r>
              <a:rPr lang="en-US" dirty="0" err="1"/>
              <a:t>NetCat</a:t>
            </a:r>
            <a:endParaRPr lang="en-US" dirty="0"/>
          </a:p>
        </p:txBody>
      </p:sp>
      <p:pic>
        <p:nvPicPr>
          <p:cNvPr id="4" name="Content Placeholder 3">
            <a:extLst>
              <a:ext uri="{FF2B5EF4-FFF2-40B4-BE49-F238E27FC236}">
                <a16:creationId xmlns:a16="http://schemas.microsoft.com/office/drawing/2014/main" id="{A61682DB-BDDB-2CAD-D7B1-3792A91C8EC2}"/>
              </a:ext>
            </a:extLst>
          </p:cNvPr>
          <p:cNvPicPr>
            <a:picLocks noGrp="1" noChangeAspect="1"/>
          </p:cNvPicPr>
          <p:nvPr>
            <p:ph idx="1"/>
          </p:nvPr>
        </p:nvPicPr>
        <p:blipFill>
          <a:blip r:embed="rId2"/>
          <a:stretch>
            <a:fillRect/>
          </a:stretch>
        </p:blipFill>
        <p:spPr>
          <a:xfrm>
            <a:off x="2183492" y="1132765"/>
            <a:ext cx="4806253" cy="2402005"/>
          </a:xfrm>
          <a:prstGeom prst="rect">
            <a:avLst/>
          </a:prstGeom>
        </p:spPr>
      </p:pic>
      <p:sp>
        <p:nvSpPr>
          <p:cNvPr id="5" name="TextBox 4">
            <a:extLst>
              <a:ext uri="{FF2B5EF4-FFF2-40B4-BE49-F238E27FC236}">
                <a16:creationId xmlns:a16="http://schemas.microsoft.com/office/drawing/2014/main" id="{C743BE60-7EB5-12E8-F24C-23B14FFF8212}"/>
              </a:ext>
            </a:extLst>
          </p:cNvPr>
          <p:cNvSpPr txBox="1"/>
          <p:nvPr/>
        </p:nvSpPr>
        <p:spPr>
          <a:xfrm>
            <a:off x="7219666" y="1217891"/>
            <a:ext cx="3439236" cy="369332"/>
          </a:xfrm>
          <a:prstGeom prst="rect">
            <a:avLst/>
          </a:prstGeom>
          <a:noFill/>
        </p:spPr>
        <p:txBody>
          <a:bodyPr wrap="square" rtlCol="0">
            <a:spAutoFit/>
          </a:bodyPr>
          <a:lstStyle/>
          <a:p>
            <a:r>
              <a:rPr lang="en-US" dirty="0" err="1"/>
              <a:t>SetAckResponseEnable</a:t>
            </a:r>
            <a:r>
              <a:rPr lang="en-US" dirty="0"/>
              <a:t>=1</a:t>
            </a:r>
          </a:p>
        </p:txBody>
      </p:sp>
      <p:sp>
        <p:nvSpPr>
          <p:cNvPr id="6" name="TextBox 5">
            <a:extLst>
              <a:ext uri="{FF2B5EF4-FFF2-40B4-BE49-F238E27FC236}">
                <a16:creationId xmlns:a16="http://schemas.microsoft.com/office/drawing/2014/main" id="{AD86D120-4791-BA60-BE56-3A05E00D8EB5}"/>
              </a:ext>
            </a:extLst>
          </p:cNvPr>
          <p:cNvSpPr txBox="1"/>
          <p:nvPr/>
        </p:nvSpPr>
        <p:spPr>
          <a:xfrm>
            <a:off x="7274257" y="1787857"/>
            <a:ext cx="2511188" cy="369332"/>
          </a:xfrm>
          <a:prstGeom prst="rect">
            <a:avLst/>
          </a:prstGeom>
          <a:noFill/>
        </p:spPr>
        <p:txBody>
          <a:bodyPr wrap="square" rtlCol="0">
            <a:spAutoFit/>
          </a:bodyPr>
          <a:lstStyle/>
          <a:p>
            <a:r>
              <a:rPr lang="en-US" dirty="0"/>
              <a:t>Valid Value Test</a:t>
            </a:r>
          </a:p>
        </p:txBody>
      </p:sp>
      <p:pic>
        <p:nvPicPr>
          <p:cNvPr id="7" name="Picture 6">
            <a:extLst>
              <a:ext uri="{FF2B5EF4-FFF2-40B4-BE49-F238E27FC236}">
                <a16:creationId xmlns:a16="http://schemas.microsoft.com/office/drawing/2014/main" id="{999E3486-DFBF-AC4B-FA4C-6D3698B779A4}"/>
              </a:ext>
            </a:extLst>
          </p:cNvPr>
          <p:cNvPicPr>
            <a:picLocks noChangeAspect="1"/>
          </p:cNvPicPr>
          <p:nvPr/>
        </p:nvPicPr>
        <p:blipFill>
          <a:blip r:embed="rId3"/>
          <a:stretch>
            <a:fillRect/>
          </a:stretch>
        </p:blipFill>
        <p:spPr>
          <a:xfrm>
            <a:off x="2183492" y="4022204"/>
            <a:ext cx="4806252" cy="2585148"/>
          </a:xfrm>
          <a:prstGeom prst="rect">
            <a:avLst/>
          </a:prstGeom>
        </p:spPr>
      </p:pic>
      <p:sp>
        <p:nvSpPr>
          <p:cNvPr id="8" name="TextBox 7">
            <a:extLst>
              <a:ext uri="{FF2B5EF4-FFF2-40B4-BE49-F238E27FC236}">
                <a16:creationId xmlns:a16="http://schemas.microsoft.com/office/drawing/2014/main" id="{E867C108-8ED9-D5C5-8F2B-842B271F43F1}"/>
              </a:ext>
            </a:extLst>
          </p:cNvPr>
          <p:cNvSpPr txBox="1"/>
          <p:nvPr/>
        </p:nvSpPr>
        <p:spPr>
          <a:xfrm>
            <a:off x="7506269" y="4217158"/>
            <a:ext cx="2784143" cy="369332"/>
          </a:xfrm>
          <a:prstGeom prst="rect">
            <a:avLst/>
          </a:prstGeom>
          <a:noFill/>
        </p:spPr>
        <p:txBody>
          <a:bodyPr wrap="square" rtlCol="0">
            <a:spAutoFit/>
          </a:bodyPr>
          <a:lstStyle/>
          <a:p>
            <a:r>
              <a:rPr lang="en-US" dirty="0" err="1"/>
              <a:t>SetTriggerSource</a:t>
            </a:r>
            <a:r>
              <a:rPr lang="en-US" dirty="0"/>
              <a:t>=2</a:t>
            </a:r>
          </a:p>
        </p:txBody>
      </p:sp>
      <p:sp>
        <p:nvSpPr>
          <p:cNvPr id="9" name="TextBox 8">
            <a:extLst>
              <a:ext uri="{FF2B5EF4-FFF2-40B4-BE49-F238E27FC236}">
                <a16:creationId xmlns:a16="http://schemas.microsoft.com/office/drawing/2014/main" id="{ECC4E84E-85B0-8FDC-5FCD-D6F16BC5C6E5}"/>
              </a:ext>
            </a:extLst>
          </p:cNvPr>
          <p:cNvSpPr txBox="1"/>
          <p:nvPr/>
        </p:nvSpPr>
        <p:spPr>
          <a:xfrm>
            <a:off x="7506269" y="4787124"/>
            <a:ext cx="2502239" cy="1200329"/>
          </a:xfrm>
          <a:prstGeom prst="rect">
            <a:avLst/>
          </a:prstGeom>
          <a:noFill/>
        </p:spPr>
        <p:txBody>
          <a:bodyPr wrap="square" rtlCol="0">
            <a:spAutoFit/>
          </a:bodyPr>
          <a:lstStyle/>
          <a:p>
            <a:r>
              <a:rPr lang="en-US" dirty="0"/>
              <a:t>Valid Value Test.  (</a:t>
            </a:r>
            <a:r>
              <a:rPr lang="en-US" dirty="0" err="1"/>
              <a:t>enum</a:t>
            </a:r>
            <a:r>
              <a:rPr lang="en-US" dirty="0"/>
              <a:t> Type ASCII Command)</a:t>
            </a:r>
          </a:p>
          <a:p>
            <a:endParaRPr lang="en-US" dirty="0"/>
          </a:p>
        </p:txBody>
      </p:sp>
    </p:spTree>
    <p:extLst>
      <p:ext uri="{BB962C8B-B14F-4D97-AF65-F5344CB8AC3E}">
        <p14:creationId xmlns:p14="http://schemas.microsoft.com/office/powerpoint/2010/main" val="1171602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A029AFC-22A5-6DF2-C3B5-E8778F28BB3E}"/>
              </a:ext>
            </a:extLst>
          </p:cNvPr>
          <p:cNvPicPr>
            <a:picLocks noGrp="1" noChangeAspect="1"/>
          </p:cNvPicPr>
          <p:nvPr>
            <p:ph idx="1"/>
          </p:nvPr>
        </p:nvPicPr>
        <p:blipFill>
          <a:blip r:embed="rId2"/>
          <a:stretch>
            <a:fillRect/>
          </a:stretch>
        </p:blipFill>
        <p:spPr>
          <a:xfrm>
            <a:off x="2370688" y="1048331"/>
            <a:ext cx="3775354" cy="2238352"/>
          </a:xfrm>
          <a:prstGeom prst="rect">
            <a:avLst/>
          </a:prstGeom>
        </p:spPr>
      </p:pic>
      <p:pic>
        <p:nvPicPr>
          <p:cNvPr id="5" name="Picture 4">
            <a:extLst>
              <a:ext uri="{FF2B5EF4-FFF2-40B4-BE49-F238E27FC236}">
                <a16:creationId xmlns:a16="http://schemas.microsoft.com/office/drawing/2014/main" id="{2A4375BF-EC1B-ACE6-E53A-21EE3F650735}"/>
              </a:ext>
            </a:extLst>
          </p:cNvPr>
          <p:cNvPicPr>
            <a:picLocks noChangeAspect="1"/>
          </p:cNvPicPr>
          <p:nvPr/>
        </p:nvPicPr>
        <p:blipFill>
          <a:blip r:embed="rId3"/>
          <a:stretch>
            <a:fillRect/>
          </a:stretch>
        </p:blipFill>
        <p:spPr>
          <a:xfrm>
            <a:off x="2348562" y="3857648"/>
            <a:ext cx="3797480" cy="2238352"/>
          </a:xfrm>
          <a:prstGeom prst="rect">
            <a:avLst/>
          </a:prstGeom>
        </p:spPr>
      </p:pic>
      <p:sp>
        <p:nvSpPr>
          <p:cNvPr id="6" name="TextBox 5">
            <a:extLst>
              <a:ext uri="{FF2B5EF4-FFF2-40B4-BE49-F238E27FC236}">
                <a16:creationId xmlns:a16="http://schemas.microsoft.com/office/drawing/2014/main" id="{4EBBCED5-F787-5F91-49AB-235AF9D205B6}"/>
              </a:ext>
            </a:extLst>
          </p:cNvPr>
          <p:cNvSpPr txBox="1"/>
          <p:nvPr/>
        </p:nvSpPr>
        <p:spPr>
          <a:xfrm>
            <a:off x="7245927" y="1219200"/>
            <a:ext cx="2673928" cy="369332"/>
          </a:xfrm>
          <a:prstGeom prst="rect">
            <a:avLst/>
          </a:prstGeom>
          <a:noFill/>
        </p:spPr>
        <p:txBody>
          <a:bodyPr wrap="square" rtlCol="0">
            <a:spAutoFit/>
          </a:bodyPr>
          <a:lstStyle/>
          <a:p>
            <a:r>
              <a:rPr lang="en-US" dirty="0" err="1"/>
              <a:t>SetTriggerSource</a:t>
            </a:r>
            <a:r>
              <a:rPr lang="en-US" dirty="0"/>
              <a:t>=-4</a:t>
            </a:r>
          </a:p>
        </p:txBody>
      </p:sp>
      <p:sp>
        <p:nvSpPr>
          <p:cNvPr id="7" name="TextBox 6">
            <a:extLst>
              <a:ext uri="{FF2B5EF4-FFF2-40B4-BE49-F238E27FC236}">
                <a16:creationId xmlns:a16="http://schemas.microsoft.com/office/drawing/2014/main" id="{4733BD63-FDCD-FFAC-D43E-555D33C31163}"/>
              </a:ext>
            </a:extLst>
          </p:cNvPr>
          <p:cNvSpPr txBox="1"/>
          <p:nvPr/>
        </p:nvSpPr>
        <p:spPr>
          <a:xfrm>
            <a:off x="7245927" y="1982841"/>
            <a:ext cx="2216728" cy="923330"/>
          </a:xfrm>
          <a:prstGeom prst="rect">
            <a:avLst/>
          </a:prstGeom>
          <a:noFill/>
        </p:spPr>
        <p:txBody>
          <a:bodyPr wrap="square" rtlCol="0">
            <a:spAutoFit/>
          </a:bodyPr>
          <a:lstStyle/>
          <a:p>
            <a:r>
              <a:rPr lang="en-US" dirty="0"/>
              <a:t>Invalid Value Test (</a:t>
            </a:r>
            <a:r>
              <a:rPr lang="en-US" dirty="0" err="1"/>
              <a:t>enum</a:t>
            </a:r>
            <a:r>
              <a:rPr lang="en-US" dirty="0"/>
              <a:t> Type ASCII Command)</a:t>
            </a:r>
          </a:p>
        </p:txBody>
      </p:sp>
      <p:sp>
        <p:nvSpPr>
          <p:cNvPr id="8" name="TextBox 7">
            <a:extLst>
              <a:ext uri="{FF2B5EF4-FFF2-40B4-BE49-F238E27FC236}">
                <a16:creationId xmlns:a16="http://schemas.microsoft.com/office/drawing/2014/main" id="{5F984F8A-4D5F-9F74-4304-36E280F937A7}"/>
              </a:ext>
            </a:extLst>
          </p:cNvPr>
          <p:cNvSpPr txBox="1"/>
          <p:nvPr/>
        </p:nvSpPr>
        <p:spPr>
          <a:xfrm>
            <a:off x="7287491" y="3857648"/>
            <a:ext cx="2466110" cy="369332"/>
          </a:xfrm>
          <a:prstGeom prst="rect">
            <a:avLst/>
          </a:prstGeom>
          <a:noFill/>
        </p:spPr>
        <p:txBody>
          <a:bodyPr wrap="square" rtlCol="0">
            <a:spAutoFit/>
          </a:bodyPr>
          <a:lstStyle/>
          <a:p>
            <a:r>
              <a:rPr lang="en-US" dirty="0" err="1"/>
              <a:t>SetTriggerSource</a:t>
            </a:r>
            <a:r>
              <a:rPr lang="en-US" dirty="0"/>
              <a:t>=7</a:t>
            </a:r>
          </a:p>
        </p:txBody>
      </p:sp>
      <p:sp>
        <p:nvSpPr>
          <p:cNvPr id="9" name="TextBox 8">
            <a:extLst>
              <a:ext uri="{FF2B5EF4-FFF2-40B4-BE49-F238E27FC236}">
                <a16:creationId xmlns:a16="http://schemas.microsoft.com/office/drawing/2014/main" id="{9CDA7636-FDBB-6607-9848-6546483AF6CF}"/>
              </a:ext>
            </a:extLst>
          </p:cNvPr>
          <p:cNvSpPr txBox="1"/>
          <p:nvPr/>
        </p:nvSpPr>
        <p:spPr>
          <a:xfrm>
            <a:off x="7245927" y="4438471"/>
            <a:ext cx="2286001" cy="1200329"/>
          </a:xfrm>
          <a:prstGeom prst="rect">
            <a:avLst/>
          </a:prstGeom>
          <a:noFill/>
        </p:spPr>
        <p:txBody>
          <a:bodyPr wrap="square" rtlCol="0">
            <a:spAutoFit/>
          </a:bodyPr>
          <a:lstStyle/>
          <a:p>
            <a:r>
              <a:rPr lang="en-US" dirty="0"/>
              <a:t>Invalid Value Test (</a:t>
            </a:r>
            <a:r>
              <a:rPr lang="en-US" dirty="0" err="1"/>
              <a:t>enum</a:t>
            </a:r>
            <a:r>
              <a:rPr lang="en-US" dirty="0"/>
              <a:t> Type ASCII Command)</a:t>
            </a:r>
          </a:p>
          <a:p>
            <a:endParaRPr lang="en-US" dirty="0"/>
          </a:p>
        </p:txBody>
      </p:sp>
    </p:spTree>
    <p:extLst>
      <p:ext uri="{BB962C8B-B14F-4D97-AF65-F5344CB8AC3E}">
        <p14:creationId xmlns:p14="http://schemas.microsoft.com/office/powerpoint/2010/main" val="870109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5A5A184-3BC0-118F-93C4-B0D42EF75EA3}"/>
              </a:ext>
            </a:extLst>
          </p:cNvPr>
          <p:cNvPicPr>
            <a:picLocks noGrp="1" noChangeAspect="1"/>
          </p:cNvPicPr>
          <p:nvPr>
            <p:ph idx="1"/>
          </p:nvPr>
        </p:nvPicPr>
        <p:blipFill>
          <a:blip r:embed="rId2"/>
          <a:stretch>
            <a:fillRect/>
          </a:stretch>
        </p:blipFill>
        <p:spPr>
          <a:xfrm>
            <a:off x="2442676" y="332509"/>
            <a:ext cx="2933700" cy="1882763"/>
          </a:xfrm>
          <a:prstGeom prst="rect">
            <a:avLst/>
          </a:prstGeom>
        </p:spPr>
      </p:pic>
      <p:pic>
        <p:nvPicPr>
          <p:cNvPr id="5" name="Picture 4">
            <a:extLst>
              <a:ext uri="{FF2B5EF4-FFF2-40B4-BE49-F238E27FC236}">
                <a16:creationId xmlns:a16="http://schemas.microsoft.com/office/drawing/2014/main" id="{3CF34161-C38C-A6AF-31E5-6DA3CCC8FF05}"/>
              </a:ext>
            </a:extLst>
          </p:cNvPr>
          <p:cNvPicPr>
            <a:picLocks noChangeAspect="1"/>
          </p:cNvPicPr>
          <p:nvPr/>
        </p:nvPicPr>
        <p:blipFill>
          <a:blip r:embed="rId3"/>
          <a:stretch>
            <a:fillRect/>
          </a:stretch>
        </p:blipFill>
        <p:spPr>
          <a:xfrm>
            <a:off x="2442676" y="2537113"/>
            <a:ext cx="2906376" cy="1882763"/>
          </a:xfrm>
          <a:prstGeom prst="rect">
            <a:avLst/>
          </a:prstGeom>
        </p:spPr>
      </p:pic>
      <p:pic>
        <p:nvPicPr>
          <p:cNvPr id="6" name="Picture 5">
            <a:extLst>
              <a:ext uri="{FF2B5EF4-FFF2-40B4-BE49-F238E27FC236}">
                <a16:creationId xmlns:a16="http://schemas.microsoft.com/office/drawing/2014/main" id="{9183D26B-D77D-F064-0A13-822C85B6BD91}"/>
              </a:ext>
            </a:extLst>
          </p:cNvPr>
          <p:cNvPicPr>
            <a:picLocks noChangeAspect="1"/>
          </p:cNvPicPr>
          <p:nvPr/>
        </p:nvPicPr>
        <p:blipFill>
          <a:blip r:embed="rId4"/>
          <a:stretch>
            <a:fillRect/>
          </a:stretch>
        </p:blipFill>
        <p:spPr>
          <a:xfrm>
            <a:off x="2442677" y="4642727"/>
            <a:ext cx="2933700" cy="1882763"/>
          </a:xfrm>
          <a:prstGeom prst="rect">
            <a:avLst/>
          </a:prstGeom>
        </p:spPr>
      </p:pic>
      <p:sp>
        <p:nvSpPr>
          <p:cNvPr id="7" name="TextBox 6">
            <a:extLst>
              <a:ext uri="{FF2B5EF4-FFF2-40B4-BE49-F238E27FC236}">
                <a16:creationId xmlns:a16="http://schemas.microsoft.com/office/drawing/2014/main" id="{D6DDF0F9-FAAC-9D4A-D4FB-FE653627642D}"/>
              </a:ext>
            </a:extLst>
          </p:cNvPr>
          <p:cNvSpPr txBox="1"/>
          <p:nvPr/>
        </p:nvSpPr>
        <p:spPr>
          <a:xfrm>
            <a:off x="5888182" y="1291942"/>
            <a:ext cx="3311237" cy="923330"/>
          </a:xfrm>
          <a:prstGeom prst="rect">
            <a:avLst/>
          </a:prstGeom>
          <a:noFill/>
        </p:spPr>
        <p:txBody>
          <a:bodyPr wrap="square" rtlCol="0">
            <a:spAutoFit/>
          </a:bodyPr>
          <a:lstStyle/>
          <a:p>
            <a:r>
              <a:rPr lang="en-US" dirty="0"/>
              <a:t>Valid Value Test (Range Type ASCII Command)</a:t>
            </a:r>
          </a:p>
          <a:p>
            <a:endParaRPr lang="en-US" dirty="0"/>
          </a:p>
        </p:txBody>
      </p:sp>
      <p:sp>
        <p:nvSpPr>
          <p:cNvPr id="8" name="TextBox 7">
            <a:extLst>
              <a:ext uri="{FF2B5EF4-FFF2-40B4-BE49-F238E27FC236}">
                <a16:creationId xmlns:a16="http://schemas.microsoft.com/office/drawing/2014/main" id="{A53D8013-6F8D-EBFF-7FF0-2AC6C3E344FD}"/>
              </a:ext>
            </a:extLst>
          </p:cNvPr>
          <p:cNvSpPr txBox="1"/>
          <p:nvPr/>
        </p:nvSpPr>
        <p:spPr>
          <a:xfrm>
            <a:off x="5888182" y="3250625"/>
            <a:ext cx="2906376" cy="923330"/>
          </a:xfrm>
          <a:prstGeom prst="rect">
            <a:avLst/>
          </a:prstGeom>
          <a:noFill/>
        </p:spPr>
        <p:txBody>
          <a:bodyPr wrap="square" rtlCol="0">
            <a:spAutoFit/>
          </a:bodyPr>
          <a:lstStyle/>
          <a:p>
            <a:r>
              <a:rPr lang="en-US" dirty="0"/>
              <a:t>Invalid Value Test (Range Type ASCII Command)</a:t>
            </a:r>
          </a:p>
        </p:txBody>
      </p:sp>
      <p:sp>
        <p:nvSpPr>
          <p:cNvPr id="9" name="TextBox 8">
            <a:extLst>
              <a:ext uri="{FF2B5EF4-FFF2-40B4-BE49-F238E27FC236}">
                <a16:creationId xmlns:a16="http://schemas.microsoft.com/office/drawing/2014/main" id="{34E9F80D-2D13-2958-AA1A-8CACE817950B}"/>
              </a:ext>
            </a:extLst>
          </p:cNvPr>
          <p:cNvSpPr txBox="1"/>
          <p:nvPr/>
        </p:nvSpPr>
        <p:spPr>
          <a:xfrm>
            <a:off x="5888182" y="5209308"/>
            <a:ext cx="2660072" cy="1200329"/>
          </a:xfrm>
          <a:prstGeom prst="rect">
            <a:avLst/>
          </a:prstGeom>
          <a:noFill/>
        </p:spPr>
        <p:txBody>
          <a:bodyPr wrap="square" rtlCol="0">
            <a:spAutoFit/>
          </a:bodyPr>
          <a:lstStyle/>
          <a:p>
            <a:r>
              <a:rPr lang="en-US" dirty="0"/>
              <a:t>Invalid Value Test (Range Type ASCII Command)</a:t>
            </a:r>
          </a:p>
          <a:p>
            <a:endParaRPr lang="en-US" dirty="0"/>
          </a:p>
        </p:txBody>
      </p:sp>
      <p:sp>
        <p:nvSpPr>
          <p:cNvPr id="10" name="TextBox 9">
            <a:extLst>
              <a:ext uri="{FF2B5EF4-FFF2-40B4-BE49-F238E27FC236}">
                <a16:creationId xmlns:a16="http://schemas.microsoft.com/office/drawing/2014/main" id="{EFCDBD71-1CB0-6506-0F63-DF5F7174B437}"/>
              </a:ext>
            </a:extLst>
          </p:cNvPr>
          <p:cNvSpPr txBox="1"/>
          <p:nvPr/>
        </p:nvSpPr>
        <p:spPr>
          <a:xfrm>
            <a:off x="5888182" y="543163"/>
            <a:ext cx="3311237" cy="369332"/>
          </a:xfrm>
          <a:prstGeom prst="rect">
            <a:avLst/>
          </a:prstGeom>
          <a:noFill/>
        </p:spPr>
        <p:txBody>
          <a:bodyPr wrap="square" rtlCol="0">
            <a:spAutoFit/>
          </a:bodyPr>
          <a:lstStyle/>
          <a:p>
            <a:r>
              <a:rPr lang="en-US" dirty="0" err="1"/>
              <a:t>SetExposureTimeLimit</a:t>
            </a:r>
            <a:r>
              <a:rPr lang="en-US" dirty="0"/>
              <a:t>=50000</a:t>
            </a:r>
          </a:p>
        </p:txBody>
      </p:sp>
      <p:sp>
        <p:nvSpPr>
          <p:cNvPr id="11" name="TextBox 10">
            <a:extLst>
              <a:ext uri="{FF2B5EF4-FFF2-40B4-BE49-F238E27FC236}">
                <a16:creationId xmlns:a16="http://schemas.microsoft.com/office/drawing/2014/main" id="{0342D54F-256E-0518-3FCD-43F5533E4935}"/>
              </a:ext>
            </a:extLst>
          </p:cNvPr>
          <p:cNvSpPr txBox="1"/>
          <p:nvPr/>
        </p:nvSpPr>
        <p:spPr>
          <a:xfrm>
            <a:off x="5888183" y="2548282"/>
            <a:ext cx="3311236" cy="369332"/>
          </a:xfrm>
          <a:prstGeom prst="rect">
            <a:avLst/>
          </a:prstGeom>
          <a:noFill/>
        </p:spPr>
        <p:txBody>
          <a:bodyPr wrap="square" rtlCol="0">
            <a:spAutoFit/>
          </a:bodyPr>
          <a:lstStyle/>
          <a:p>
            <a:r>
              <a:rPr lang="en-US" dirty="0" err="1"/>
              <a:t>SetExposureTimeLimit</a:t>
            </a:r>
            <a:r>
              <a:rPr lang="en-US" dirty="0"/>
              <a:t>=93000</a:t>
            </a:r>
          </a:p>
        </p:txBody>
      </p:sp>
      <p:sp>
        <p:nvSpPr>
          <p:cNvPr id="12" name="TextBox 11">
            <a:extLst>
              <a:ext uri="{FF2B5EF4-FFF2-40B4-BE49-F238E27FC236}">
                <a16:creationId xmlns:a16="http://schemas.microsoft.com/office/drawing/2014/main" id="{A3D342BA-0333-B6AA-E215-4937EC2DEFF9}"/>
              </a:ext>
            </a:extLst>
          </p:cNvPr>
          <p:cNvSpPr txBox="1"/>
          <p:nvPr/>
        </p:nvSpPr>
        <p:spPr>
          <a:xfrm>
            <a:off x="5888182" y="4642727"/>
            <a:ext cx="3103419" cy="369332"/>
          </a:xfrm>
          <a:prstGeom prst="rect">
            <a:avLst/>
          </a:prstGeom>
          <a:noFill/>
        </p:spPr>
        <p:txBody>
          <a:bodyPr wrap="square" rtlCol="0">
            <a:spAutoFit/>
          </a:bodyPr>
          <a:lstStyle/>
          <a:p>
            <a:r>
              <a:rPr lang="en-US" dirty="0" err="1"/>
              <a:t>SetExposureTimeLimit</a:t>
            </a:r>
            <a:r>
              <a:rPr lang="en-US" dirty="0"/>
              <a:t>=-34</a:t>
            </a:r>
          </a:p>
        </p:txBody>
      </p:sp>
    </p:spTree>
    <p:extLst>
      <p:ext uri="{BB962C8B-B14F-4D97-AF65-F5344CB8AC3E}">
        <p14:creationId xmlns:p14="http://schemas.microsoft.com/office/powerpoint/2010/main" val="2070878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6CDE6BA-E282-0714-56FD-0270A7339AFE}"/>
              </a:ext>
            </a:extLst>
          </p:cNvPr>
          <p:cNvPicPr>
            <a:picLocks noGrp="1" noChangeAspect="1"/>
          </p:cNvPicPr>
          <p:nvPr>
            <p:ph idx="1"/>
          </p:nvPr>
        </p:nvPicPr>
        <p:blipFill>
          <a:blip r:embed="rId2"/>
          <a:stretch>
            <a:fillRect/>
          </a:stretch>
        </p:blipFill>
        <p:spPr>
          <a:xfrm>
            <a:off x="2387153" y="484980"/>
            <a:ext cx="3770169" cy="2454994"/>
          </a:xfrm>
          <a:prstGeom prst="rect">
            <a:avLst/>
          </a:prstGeom>
        </p:spPr>
      </p:pic>
      <p:pic>
        <p:nvPicPr>
          <p:cNvPr id="5" name="Picture 4">
            <a:extLst>
              <a:ext uri="{FF2B5EF4-FFF2-40B4-BE49-F238E27FC236}">
                <a16:creationId xmlns:a16="http://schemas.microsoft.com/office/drawing/2014/main" id="{BD068965-BEBF-7D45-B7DD-4994B1E5A74F}"/>
              </a:ext>
            </a:extLst>
          </p:cNvPr>
          <p:cNvPicPr>
            <a:picLocks noChangeAspect="1"/>
          </p:cNvPicPr>
          <p:nvPr/>
        </p:nvPicPr>
        <p:blipFill>
          <a:blip r:embed="rId3"/>
          <a:stretch>
            <a:fillRect/>
          </a:stretch>
        </p:blipFill>
        <p:spPr>
          <a:xfrm>
            <a:off x="2387153" y="3757972"/>
            <a:ext cx="3770169" cy="2182019"/>
          </a:xfrm>
          <a:prstGeom prst="rect">
            <a:avLst/>
          </a:prstGeom>
        </p:spPr>
      </p:pic>
      <p:sp>
        <p:nvSpPr>
          <p:cNvPr id="6" name="TextBox 5">
            <a:extLst>
              <a:ext uri="{FF2B5EF4-FFF2-40B4-BE49-F238E27FC236}">
                <a16:creationId xmlns:a16="http://schemas.microsoft.com/office/drawing/2014/main" id="{E9B15661-6CA1-4CAA-DD9A-297090C2C14F}"/>
              </a:ext>
            </a:extLst>
          </p:cNvPr>
          <p:cNvSpPr txBox="1"/>
          <p:nvPr/>
        </p:nvSpPr>
        <p:spPr>
          <a:xfrm>
            <a:off x="7065818" y="609600"/>
            <a:ext cx="2452255" cy="369332"/>
          </a:xfrm>
          <a:prstGeom prst="rect">
            <a:avLst/>
          </a:prstGeom>
          <a:noFill/>
        </p:spPr>
        <p:txBody>
          <a:bodyPr wrap="square" rtlCol="0">
            <a:spAutoFit/>
          </a:bodyPr>
          <a:lstStyle/>
          <a:p>
            <a:r>
              <a:rPr lang="en-US" dirty="0" err="1"/>
              <a:t>SetAcquisitionStart</a:t>
            </a:r>
            <a:endParaRPr lang="en-US" dirty="0"/>
          </a:p>
        </p:txBody>
      </p:sp>
      <p:sp>
        <p:nvSpPr>
          <p:cNvPr id="7" name="TextBox 6">
            <a:extLst>
              <a:ext uri="{FF2B5EF4-FFF2-40B4-BE49-F238E27FC236}">
                <a16:creationId xmlns:a16="http://schemas.microsoft.com/office/drawing/2014/main" id="{58D97D0F-A096-8BD3-C91B-79EBE466D874}"/>
              </a:ext>
            </a:extLst>
          </p:cNvPr>
          <p:cNvSpPr txBox="1"/>
          <p:nvPr/>
        </p:nvSpPr>
        <p:spPr>
          <a:xfrm>
            <a:off x="7065818" y="1565564"/>
            <a:ext cx="2854036" cy="646331"/>
          </a:xfrm>
          <a:prstGeom prst="rect">
            <a:avLst/>
          </a:prstGeom>
          <a:noFill/>
        </p:spPr>
        <p:txBody>
          <a:bodyPr wrap="square" rtlCol="0">
            <a:spAutoFit/>
          </a:bodyPr>
          <a:lstStyle/>
          <a:p>
            <a:r>
              <a:rPr lang="en-US" dirty="0"/>
              <a:t>Valid Value Test(Action Type ASCII Command)</a:t>
            </a:r>
          </a:p>
        </p:txBody>
      </p:sp>
      <p:sp>
        <p:nvSpPr>
          <p:cNvPr id="8" name="TextBox 7">
            <a:extLst>
              <a:ext uri="{FF2B5EF4-FFF2-40B4-BE49-F238E27FC236}">
                <a16:creationId xmlns:a16="http://schemas.microsoft.com/office/drawing/2014/main" id="{E2AD81D5-C633-6F5A-346D-3B3449E9F939}"/>
              </a:ext>
            </a:extLst>
          </p:cNvPr>
          <p:cNvSpPr txBox="1"/>
          <p:nvPr/>
        </p:nvSpPr>
        <p:spPr>
          <a:xfrm>
            <a:off x="7065818" y="3962400"/>
            <a:ext cx="2563091" cy="369332"/>
          </a:xfrm>
          <a:prstGeom prst="rect">
            <a:avLst/>
          </a:prstGeom>
          <a:noFill/>
        </p:spPr>
        <p:txBody>
          <a:bodyPr wrap="square" rtlCol="0">
            <a:spAutoFit/>
          </a:bodyPr>
          <a:lstStyle/>
          <a:p>
            <a:r>
              <a:rPr lang="en-US" dirty="0" err="1"/>
              <a:t>SetAcquisitionStart</a:t>
            </a:r>
            <a:r>
              <a:rPr lang="en-US" dirty="0"/>
              <a:t>=4</a:t>
            </a:r>
          </a:p>
        </p:txBody>
      </p:sp>
      <p:sp>
        <p:nvSpPr>
          <p:cNvPr id="9" name="TextBox 8">
            <a:extLst>
              <a:ext uri="{FF2B5EF4-FFF2-40B4-BE49-F238E27FC236}">
                <a16:creationId xmlns:a16="http://schemas.microsoft.com/office/drawing/2014/main" id="{9B52FD94-BA03-726C-3852-3CDCCB03DB7A}"/>
              </a:ext>
            </a:extLst>
          </p:cNvPr>
          <p:cNvSpPr txBox="1"/>
          <p:nvPr/>
        </p:nvSpPr>
        <p:spPr>
          <a:xfrm>
            <a:off x="7065818" y="4724400"/>
            <a:ext cx="3034145" cy="923330"/>
          </a:xfrm>
          <a:prstGeom prst="rect">
            <a:avLst/>
          </a:prstGeom>
          <a:noFill/>
        </p:spPr>
        <p:txBody>
          <a:bodyPr wrap="square" rtlCol="0">
            <a:spAutoFit/>
          </a:bodyPr>
          <a:lstStyle/>
          <a:p>
            <a:r>
              <a:rPr lang="en-US" dirty="0"/>
              <a:t>Invalid Value Test(Action Type ASCII Command)</a:t>
            </a:r>
          </a:p>
          <a:p>
            <a:endParaRPr lang="en-US" dirty="0"/>
          </a:p>
        </p:txBody>
      </p:sp>
    </p:spTree>
    <p:extLst>
      <p:ext uri="{BB962C8B-B14F-4D97-AF65-F5344CB8AC3E}">
        <p14:creationId xmlns:p14="http://schemas.microsoft.com/office/powerpoint/2010/main" val="2235280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286C2-62C3-4704-F5C8-4C11F3003BAF}"/>
              </a:ext>
            </a:extLst>
          </p:cNvPr>
          <p:cNvSpPr>
            <a:spLocks noGrp="1"/>
          </p:cNvSpPr>
          <p:nvPr>
            <p:ph type="title"/>
          </p:nvPr>
        </p:nvSpPr>
        <p:spPr>
          <a:xfrm>
            <a:off x="-2237510" y="0"/>
            <a:ext cx="10515600" cy="818216"/>
          </a:xfrm>
        </p:spPr>
        <p:txBody>
          <a:bodyPr>
            <a:normAutofit/>
          </a:bodyPr>
          <a:lstStyle/>
          <a:p>
            <a:pPr algn="ctr"/>
            <a:r>
              <a:rPr lang="en-US" dirty="0"/>
              <a:t>Results: using </a:t>
            </a:r>
            <a:r>
              <a:rPr lang="en-US" dirty="0" err="1"/>
              <a:t>WeDEV</a:t>
            </a:r>
            <a:r>
              <a:rPr lang="en-US" dirty="0"/>
              <a:t> Tool</a:t>
            </a:r>
            <a:endParaRPr lang="en-IN" dirty="0"/>
          </a:p>
        </p:txBody>
      </p:sp>
      <p:pic>
        <p:nvPicPr>
          <p:cNvPr id="5" name="Content Placeholder 4" descr="A screenshot of a computer program&#10;&#10;Description automatically generated">
            <a:extLst>
              <a:ext uri="{FF2B5EF4-FFF2-40B4-BE49-F238E27FC236}">
                <a16:creationId xmlns:a16="http://schemas.microsoft.com/office/drawing/2014/main" id="{ED941592-9D08-4F54-6C55-ACFA712760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135" y="1183343"/>
            <a:ext cx="7871254" cy="5427522"/>
          </a:xfrm>
        </p:spPr>
      </p:pic>
    </p:spTree>
    <p:extLst>
      <p:ext uri="{BB962C8B-B14F-4D97-AF65-F5344CB8AC3E}">
        <p14:creationId xmlns:p14="http://schemas.microsoft.com/office/powerpoint/2010/main" val="3864496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id="{269C5F15-E6DA-DD0A-7F98-54E63F2A5F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749" y="872837"/>
            <a:ext cx="9000231" cy="5513288"/>
          </a:xfrm>
        </p:spPr>
      </p:pic>
    </p:spTree>
    <p:extLst>
      <p:ext uri="{BB962C8B-B14F-4D97-AF65-F5344CB8AC3E}">
        <p14:creationId xmlns:p14="http://schemas.microsoft.com/office/powerpoint/2010/main" val="1607429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D6C5F3-8359-261E-62A2-C9B34B165041}"/>
              </a:ext>
            </a:extLst>
          </p:cNvPr>
          <p:cNvSpPr>
            <a:spLocks noGrp="1"/>
          </p:cNvSpPr>
          <p:nvPr>
            <p:ph type="ctrTitle"/>
          </p:nvPr>
        </p:nvSpPr>
        <p:spPr>
          <a:xfrm>
            <a:off x="1524002" y="1535397"/>
            <a:ext cx="10036030" cy="2262781"/>
          </a:xfrm>
        </p:spPr>
        <p:txBody>
          <a:bodyPr/>
          <a:lstStyle/>
          <a:p>
            <a:pPr algn="ctr"/>
            <a:r>
              <a:rPr lang="en-US" dirty="0"/>
              <a:t>Conclusion and Future Scope</a:t>
            </a:r>
          </a:p>
        </p:txBody>
      </p:sp>
      <p:sp>
        <p:nvSpPr>
          <p:cNvPr id="5" name="Subtitle 4">
            <a:extLst>
              <a:ext uri="{FF2B5EF4-FFF2-40B4-BE49-F238E27FC236}">
                <a16:creationId xmlns:a16="http://schemas.microsoft.com/office/drawing/2014/main" id="{014C0A4C-62FE-E0BD-8B60-66F0C8E22A3D}"/>
              </a:ext>
            </a:extLst>
          </p:cNvPr>
          <p:cNvSpPr>
            <a:spLocks noGrp="1"/>
          </p:cNvSpPr>
          <p:nvPr>
            <p:ph type="subTitle" idx="1"/>
          </p:nvPr>
        </p:nvSpPr>
        <p:spPr>
          <a:xfrm>
            <a:off x="1638300" y="2671895"/>
            <a:ext cx="8915399" cy="1126283"/>
          </a:xfrm>
        </p:spPr>
        <p:txBody>
          <a:bodyPr/>
          <a:lstStyle/>
          <a:p>
            <a:pPr algn="ctr"/>
            <a:r>
              <a:rPr lang="en-US" dirty="0"/>
              <a:t>Section V</a:t>
            </a:r>
          </a:p>
        </p:txBody>
      </p:sp>
    </p:spTree>
    <p:extLst>
      <p:ext uri="{BB962C8B-B14F-4D97-AF65-F5344CB8AC3E}">
        <p14:creationId xmlns:p14="http://schemas.microsoft.com/office/powerpoint/2010/main" val="276656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9AA9-1813-310F-A90E-B57E32D9FC71}"/>
              </a:ext>
            </a:extLst>
          </p:cNvPr>
          <p:cNvSpPr>
            <a:spLocks noGrp="1"/>
          </p:cNvSpPr>
          <p:nvPr>
            <p:ph type="ctrTitle"/>
          </p:nvPr>
        </p:nvSpPr>
        <p:spPr>
          <a:xfrm>
            <a:off x="1638300" y="2596804"/>
            <a:ext cx="8915399" cy="1476242"/>
          </a:xfrm>
        </p:spPr>
        <p:txBody>
          <a:bodyPr/>
          <a:lstStyle/>
          <a:p>
            <a:pPr algn="ctr"/>
            <a:r>
              <a:rPr lang="en-US" dirty="0"/>
              <a:t>INTRODUCTION</a:t>
            </a:r>
          </a:p>
        </p:txBody>
      </p:sp>
      <p:sp>
        <p:nvSpPr>
          <p:cNvPr id="4" name="Subtitle 3">
            <a:extLst>
              <a:ext uri="{FF2B5EF4-FFF2-40B4-BE49-F238E27FC236}">
                <a16:creationId xmlns:a16="http://schemas.microsoft.com/office/drawing/2014/main" id="{8B271926-B460-E20E-DD1C-5C2594EE6E75}"/>
              </a:ext>
            </a:extLst>
          </p:cNvPr>
          <p:cNvSpPr>
            <a:spLocks noGrp="1"/>
          </p:cNvSpPr>
          <p:nvPr>
            <p:ph type="subTitle" idx="1"/>
          </p:nvPr>
        </p:nvSpPr>
        <p:spPr>
          <a:xfrm>
            <a:off x="1638300" y="2771783"/>
            <a:ext cx="8915399" cy="1126283"/>
          </a:xfrm>
        </p:spPr>
        <p:txBody>
          <a:bodyPr/>
          <a:lstStyle/>
          <a:p>
            <a:pPr algn="ctr"/>
            <a:r>
              <a:rPr lang="en-US" dirty="0"/>
              <a:t>Section I</a:t>
            </a:r>
          </a:p>
        </p:txBody>
      </p:sp>
    </p:spTree>
    <p:extLst>
      <p:ext uri="{BB962C8B-B14F-4D97-AF65-F5344CB8AC3E}">
        <p14:creationId xmlns:p14="http://schemas.microsoft.com/office/powerpoint/2010/main" val="2414561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5B33-7796-22B9-6C6B-17A65E39B487}"/>
              </a:ext>
            </a:extLst>
          </p:cNvPr>
          <p:cNvSpPr>
            <a:spLocks noGrp="1"/>
          </p:cNvSpPr>
          <p:nvPr>
            <p:ph type="title"/>
          </p:nvPr>
        </p:nvSpPr>
        <p:spPr>
          <a:xfrm>
            <a:off x="209942" y="97637"/>
            <a:ext cx="8911687" cy="1280890"/>
          </a:xfrm>
        </p:spPr>
        <p:txBody>
          <a:bodyPr/>
          <a:lstStyle/>
          <a:p>
            <a:r>
              <a:rPr lang="en-US" dirty="0"/>
              <a:t>Conclusion</a:t>
            </a:r>
          </a:p>
        </p:txBody>
      </p:sp>
      <p:sp>
        <p:nvSpPr>
          <p:cNvPr id="3" name="Content Placeholder 2">
            <a:extLst>
              <a:ext uri="{FF2B5EF4-FFF2-40B4-BE49-F238E27FC236}">
                <a16:creationId xmlns:a16="http://schemas.microsoft.com/office/drawing/2014/main" id="{BCDCD6E2-822D-3BC0-28D9-31EDC37DAEBB}"/>
              </a:ext>
            </a:extLst>
          </p:cNvPr>
          <p:cNvSpPr>
            <a:spLocks noGrp="1"/>
          </p:cNvSpPr>
          <p:nvPr>
            <p:ph idx="1"/>
          </p:nvPr>
        </p:nvSpPr>
        <p:spPr>
          <a:xfrm>
            <a:off x="926665" y="1378527"/>
            <a:ext cx="10226243" cy="4329546"/>
          </a:xfrm>
        </p:spPr>
        <p:txBody>
          <a:bodyPr>
            <a:normAutofit fontScale="77500" lnSpcReduction="20000"/>
          </a:bodyPr>
          <a:lstStyle/>
          <a:p>
            <a:pPr algn="just"/>
            <a:r>
              <a:rPr lang="en-IN" sz="2300" dirty="0">
                <a:latin typeface="Times New Roman" panose="02020603050405020304" pitchFamily="18" charset="0"/>
                <a:cs typeface="Times New Roman" panose="02020603050405020304" pitchFamily="18" charset="0"/>
              </a:rPr>
              <a:t>Implemented a Modular Acknowledgment response system for all existing ASCII Commands.</a:t>
            </a:r>
          </a:p>
          <a:p>
            <a:pPr algn="just"/>
            <a:r>
              <a:rPr lang="en-IN" sz="2300" dirty="0">
                <a:latin typeface="Times New Roman" panose="02020603050405020304" pitchFamily="18" charset="0"/>
                <a:cs typeface="Times New Roman" panose="02020603050405020304" pitchFamily="18" charset="0"/>
              </a:rPr>
              <a:t>Created an ASCII Command </a:t>
            </a:r>
            <a:r>
              <a:rPr lang="en-IN" sz="2300" dirty="0" err="1">
                <a:latin typeface="Times New Roman" panose="02020603050405020304" pitchFamily="18" charset="0"/>
                <a:cs typeface="Times New Roman" panose="02020603050405020304" pitchFamily="18" charset="0"/>
              </a:rPr>
              <a:t>SetAckResponseEnable</a:t>
            </a:r>
            <a:r>
              <a:rPr lang="en-IN" sz="2300" dirty="0">
                <a:latin typeface="Times New Roman" panose="02020603050405020304" pitchFamily="18" charset="0"/>
                <a:cs typeface="Times New Roman" panose="02020603050405020304" pitchFamily="18" charset="0"/>
              </a:rPr>
              <a:t> for configuration purpose. This enables the user to enable or disable the acknowledgment response feature.</a:t>
            </a:r>
          </a:p>
          <a:p>
            <a:pPr algn="just"/>
            <a:r>
              <a:rPr lang="en-IN" sz="2300" dirty="0">
                <a:latin typeface="Times New Roman" panose="02020603050405020304" pitchFamily="18" charset="0"/>
                <a:cs typeface="Times New Roman" panose="02020603050405020304" pitchFamily="18" charset="0"/>
              </a:rPr>
              <a:t>The Acknowledgment Format in which the responses are generated is XML. The XML based acknowledgment response is handled and sent using a container in order to ensure the data integrity .</a:t>
            </a:r>
          </a:p>
          <a:p>
            <a:pPr algn="just"/>
            <a:r>
              <a:rPr lang="en-IN" sz="2300" dirty="0">
                <a:latin typeface="Times New Roman" panose="02020603050405020304" pitchFamily="18" charset="0"/>
                <a:cs typeface="Times New Roman" panose="02020603050405020304" pitchFamily="18" charset="0"/>
              </a:rPr>
              <a:t>Implemented a command  handler, which act as a central registry for all ASCII commands and is seamlessly integrated to the firmware. Along with this the command parsing functionality is also modified which is now working in hand in hand with the command handler.</a:t>
            </a:r>
          </a:p>
          <a:p>
            <a:pPr algn="just"/>
            <a:r>
              <a:rPr lang="en-IN" sz="2300" dirty="0">
                <a:latin typeface="Times New Roman" panose="02020603050405020304" pitchFamily="18" charset="0"/>
                <a:cs typeface="Times New Roman" panose="02020603050405020304" pitchFamily="18" charset="0"/>
              </a:rPr>
              <a:t>Added a limit check functionality for all ASCII Commands </a:t>
            </a:r>
            <a:r>
              <a:rPr lang="en-IN" sz="2300" dirty="0" err="1">
                <a:latin typeface="Times New Roman" panose="02020603050405020304" pitchFamily="18" charset="0"/>
                <a:cs typeface="Times New Roman" panose="02020603050405020304" pitchFamily="18" charset="0"/>
              </a:rPr>
              <a:t>inorder</a:t>
            </a:r>
            <a:r>
              <a:rPr lang="en-IN" sz="2300" dirty="0">
                <a:latin typeface="Times New Roman" panose="02020603050405020304" pitchFamily="18" charset="0"/>
                <a:cs typeface="Times New Roman" panose="02020603050405020304" pitchFamily="18" charset="0"/>
              </a:rPr>
              <a:t> to ensure safety of the device .</a:t>
            </a:r>
          </a:p>
          <a:p>
            <a:pPr algn="just"/>
            <a:r>
              <a:rPr lang="en-IN" sz="2300" dirty="0">
                <a:latin typeface="Times New Roman" panose="02020603050405020304" pitchFamily="18" charset="0"/>
                <a:cs typeface="Times New Roman" panose="02020603050405020304" pitchFamily="18" charset="0"/>
              </a:rPr>
              <a:t>Tested and verified the acknowledgment response feature using </a:t>
            </a:r>
            <a:r>
              <a:rPr lang="en-IN" sz="2300" dirty="0" err="1">
                <a:latin typeface="Times New Roman" panose="02020603050405020304" pitchFamily="18" charset="0"/>
                <a:cs typeface="Times New Roman" panose="02020603050405020304" pitchFamily="18" charset="0"/>
              </a:rPr>
              <a:t>NetCat</a:t>
            </a:r>
            <a:r>
              <a:rPr lang="en-IN" sz="2300" dirty="0">
                <a:latin typeface="Times New Roman" panose="02020603050405020304" pitchFamily="18" charset="0"/>
                <a:cs typeface="Times New Roman" panose="02020603050405020304" pitchFamily="18" charset="0"/>
              </a:rPr>
              <a:t> and </a:t>
            </a:r>
            <a:r>
              <a:rPr lang="en-IN" sz="2300" dirty="0" err="1">
                <a:latin typeface="Times New Roman" panose="02020603050405020304" pitchFamily="18" charset="0"/>
                <a:cs typeface="Times New Roman" panose="02020603050405020304" pitchFamily="18" charset="0"/>
              </a:rPr>
              <a:t>WeDEVTool</a:t>
            </a:r>
            <a:r>
              <a:rPr lang="en-IN" sz="2300" dirty="0">
                <a:latin typeface="Times New Roman" panose="02020603050405020304" pitchFamily="18" charset="0"/>
                <a:cs typeface="Times New Roman" panose="02020603050405020304" pitchFamily="18" charset="0"/>
              </a:rPr>
              <a:t> (developer application) and ensured the reliability and responsiveness of the implemented acknowledgment response system.</a:t>
            </a:r>
          </a:p>
          <a:p>
            <a:pPr lvl="1" algn="just">
              <a:buFont typeface="Courier New" panose="02070309020205020404" pitchFamily="49" charset="0"/>
              <a:buChar char="o"/>
            </a:pPr>
            <a:r>
              <a:rPr lang="en-IN" sz="2300" b="1" dirty="0">
                <a:latin typeface="Times New Roman" panose="02020603050405020304" pitchFamily="18" charset="0"/>
                <a:cs typeface="Times New Roman" panose="02020603050405020304" pitchFamily="18" charset="0"/>
              </a:rPr>
              <a:t>Stress testing</a:t>
            </a:r>
          </a:p>
          <a:p>
            <a:pPr lvl="1" algn="just">
              <a:buFont typeface="Courier New" panose="02070309020205020404" pitchFamily="49" charset="0"/>
              <a:buChar char="o"/>
            </a:pPr>
            <a:r>
              <a:rPr lang="en-IN" sz="2300" b="1" dirty="0">
                <a:latin typeface="Times New Roman" panose="02020603050405020304" pitchFamily="18" charset="0"/>
                <a:cs typeface="Times New Roman" panose="02020603050405020304" pitchFamily="18" charset="0"/>
              </a:rPr>
              <a:t>Normal testing</a:t>
            </a:r>
          </a:p>
          <a:p>
            <a:endParaRPr lang="en-US" dirty="0"/>
          </a:p>
        </p:txBody>
      </p:sp>
    </p:spTree>
    <p:extLst>
      <p:ext uri="{BB962C8B-B14F-4D97-AF65-F5344CB8AC3E}">
        <p14:creationId xmlns:p14="http://schemas.microsoft.com/office/powerpoint/2010/main" val="1683006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2626-8DB3-3A46-4FAA-A5B6B097998A}"/>
              </a:ext>
            </a:extLst>
          </p:cNvPr>
          <p:cNvSpPr>
            <a:spLocks noGrp="1"/>
          </p:cNvSpPr>
          <p:nvPr>
            <p:ph type="title"/>
          </p:nvPr>
        </p:nvSpPr>
        <p:spPr>
          <a:xfrm>
            <a:off x="223798" y="0"/>
            <a:ext cx="8911687" cy="1280890"/>
          </a:xfrm>
        </p:spPr>
        <p:txBody>
          <a:bodyPr/>
          <a:lstStyle/>
          <a:p>
            <a:r>
              <a:rPr lang="en-US" dirty="0"/>
              <a:t>Future Scope</a:t>
            </a:r>
          </a:p>
        </p:txBody>
      </p:sp>
      <p:sp>
        <p:nvSpPr>
          <p:cNvPr id="3" name="Content Placeholder 2">
            <a:extLst>
              <a:ext uri="{FF2B5EF4-FFF2-40B4-BE49-F238E27FC236}">
                <a16:creationId xmlns:a16="http://schemas.microsoft.com/office/drawing/2014/main" id="{FEAB9878-121B-47CB-C592-B48C422DC530}"/>
              </a:ext>
            </a:extLst>
          </p:cNvPr>
          <p:cNvSpPr>
            <a:spLocks noGrp="1"/>
          </p:cNvSpPr>
          <p:nvPr>
            <p:ph idx="1"/>
          </p:nvPr>
        </p:nvSpPr>
        <p:spPr>
          <a:xfrm>
            <a:off x="1259175" y="1440871"/>
            <a:ext cx="9533515" cy="4267201"/>
          </a:xfrm>
        </p:spPr>
        <p:txBody>
          <a:bodyPr/>
          <a:lstStyle/>
          <a:p>
            <a:pPr algn="just">
              <a:buFont typeface="+mj-lt"/>
              <a:buAutoNum type="arabicPeriod"/>
            </a:pPr>
            <a:r>
              <a:rPr lang="en-US" dirty="0">
                <a:latin typeface="Times New Roman" panose="02020603050405020304" pitchFamily="18" charset="0"/>
                <a:cs typeface="Times New Roman" panose="02020603050405020304" pitchFamily="18" charset="0"/>
              </a:rPr>
              <a:t>Adding GET Commands and their acknowledgment responses.</a:t>
            </a:r>
          </a:p>
          <a:p>
            <a:pPr algn="just">
              <a:buFont typeface="+mj-lt"/>
              <a:buAutoNum type="arabicPeriod"/>
            </a:pPr>
            <a:r>
              <a:rPr lang="en-US" dirty="0">
                <a:latin typeface="Times New Roman" panose="02020603050405020304" pitchFamily="18" charset="0"/>
                <a:cs typeface="Times New Roman" panose="02020603050405020304" pitchFamily="18" charset="0"/>
              </a:rPr>
              <a:t>Adding new attributes to the command acknowledgment data like error codes for each type of error.</a:t>
            </a:r>
          </a:p>
          <a:p>
            <a:pPr algn="just">
              <a:buFont typeface="+mj-lt"/>
              <a:buAutoNum type="arabicPeriod"/>
            </a:pPr>
            <a:r>
              <a:rPr lang="en-US" dirty="0">
                <a:latin typeface="Times New Roman" panose="02020603050405020304" pitchFamily="18" charset="0"/>
                <a:cs typeface="Times New Roman" panose="02020603050405020304" pitchFamily="18" charset="0"/>
              </a:rPr>
              <a:t>Creating a python test for automation of the Acknowledgment response feature.</a:t>
            </a:r>
          </a:p>
        </p:txBody>
      </p:sp>
    </p:spTree>
    <p:extLst>
      <p:ext uri="{BB962C8B-B14F-4D97-AF65-F5344CB8AC3E}">
        <p14:creationId xmlns:p14="http://schemas.microsoft.com/office/powerpoint/2010/main" val="366019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3871-01C7-DB21-6A69-9933C5A139DE}"/>
              </a:ext>
            </a:extLst>
          </p:cNvPr>
          <p:cNvSpPr>
            <a:spLocks noGrp="1"/>
          </p:cNvSpPr>
          <p:nvPr>
            <p:ph type="title"/>
          </p:nvPr>
        </p:nvSpPr>
        <p:spPr>
          <a:xfrm>
            <a:off x="838200" y="2580867"/>
            <a:ext cx="10515600" cy="1325563"/>
          </a:xfrm>
        </p:spPr>
        <p:txBody>
          <a:bodyPr>
            <a:normAutofit/>
          </a:bodyPr>
          <a:lstStyle/>
          <a:p>
            <a:pPr algn="ctr"/>
            <a:r>
              <a:rPr lang="en-US" sz="3200" dirty="0">
                <a:latin typeface="Arial" panose="020B0604020202020204" pitchFamily="34" charset="0"/>
                <a:cs typeface="Arial" panose="020B0604020202020204" pitchFamily="34" charset="0"/>
              </a:rPr>
              <a:t>Thankyou</a:t>
            </a:r>
            <a:endParaRPr lang="en-I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820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7A5FC171-5EF1-470A-B19B-DB937973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0"/>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B2B8FB50-8CCD-ABE1-E125-66C13B6ADEA7}"/>
              </a:ext>
            </a:extLst>
          </p:cNvPr>
          <p:cNvPicPr>
            <a:picLocks noChangeAspect="1"/>
          </p:cNvPicPr>
          <p:nvPr/>
        </p:nvPicPr>
        <p:blipFill>
          <a:blip r:embed="rId2">
            <a:duotone>
              <a:schemeClr val="bg2">
                <a:shade val="45000"/>
                <a:satMod val="135000"/>
              </a:schemeClr>
              <a:prstClr val="white"/>
            </a:duotone>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ED70D28-9891-798A-F3B5-0424FEBDD86B}"/>
              </a:ext>
            </a:extLst>
          </p:cNvPr>
          <p:cNvSpPr>
            <a:spLocks noGrp="1"/>
          </p:cNvSpPr>
          <p:nvPr>
            <p:ph type="title"/>
          </p:nvPr>
        </p:nvSpPr>
        <p:spPr>
          <a:xfrm>
            <a:off x="190500" y="9698"/>
            <a:ext cx="8911687" cy="1280890"/>
          </a:xfrm>
        </p:spPr>
        <p:txBody>
          <a:bodyPr>
            <a:normAutofit/>
          </a:bodyPr>
          <a:lstStyle/>
          <a:p>
            <a:r>
              <a:rPr lang="en-IN" dirty="0"/>
              <a:t>Shape Drive G4 (3D Sensors)</a:t>
            </a:r>
          </a:p>
        </p:txBody>
      </p:sp>
      <p:sp>
        <p:nvSpPr>
          <p:cNvPr id="46" name="Rectangle 45">
            <a:extLst>
              <a:ext uri="{FF2B5EF4-FFF2-40B4-BE49-F238E27FC236}">
                <a16:creationId xmlns:a16="http://schemas.microsoft.com/office/drawing/2014/main" id="{685D77DF-610F-4D0F-A3D2-4FBBC9664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Freeform 11">
            <a:extLst>
              <a:ext uri="{FF2B5EF4-FFF2-40B4-BE49-F238E27FC236}">
                <a16:creationId xmlns:a16="http://schemas.microsoft.com/office/drawing/2014/main" id="{2513384B-399F-47B1-9ABD-172607AA4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3" name="Content Placeholder 2">
            <a:extLst>
              <a:ext uri="{FF2B5EF4-FFF2-40B4-BE49-F238E27FC236}">
                <a16:creationId xmlns:a16="http://schemas.microsoft.com/office/drawing/2014/main" id="{1165B64F-9A06-0C48-72DE-193056BFD402}"/>
              </a:ext>
            </a:extLst>
          </p:cNvPr>
          <p:cNvSpPr>
            <a:spLocks noGrp="1"/>
          </p:cNvSpPr>
          <p:nvPr>
            <p:ph idx="1"/>
          </p:nvPr>
        </p:nvSpPr>
        <p:spPr>
          <a:xfrm>
            <a:off x="1233184" y="1415209"/>
            <a:ext cx="8915400" cy="3777622"/>
          </a:xfrm>
        </p:spPr>
        <p:txBody>
          <a:bodyPr>
            <a:normAutofit/>
          </a:bodyPr>
          <a:lstStyle/>
          <a:p>
            <a:pPr algn="just">
              <a:buClr>
                <a:srgbClr val="2E60A4"/>
              </a:buClr>
            </a:pPr>
            <a:r>
              <a:rPr lang="en-US" b="0" i="0" dirty="0">
                <a:effectLst/>
                <a:latin typeface="nimbusL"/>
              </a:rPr>
              <a:t>The device consists of a camera and a Projector which works on the triangulation principle used for creating an angle between the sensor and the object to measure distance between them and produce the 3D point cloud.</a:t>
            </a:r>
          </a:p>
          <a:p>
            <a:pPr algn="just">
              <a:buClr>
                <a:srgbClr val="2E60A4"/>
              </a:buClr>
            </a:pPr>
            <a:r>
              <a:rPr lang="en-US" dirty="0">
                <a:latin typeface="nimbusL"/>
              </a:rPr>
              <a:t>It mainly has a microcontroller unit and an FPGA unit which interact together to achieve the functionalities.</a:t>
            </a:r>
            <a:endParaRPr lang="en-US" b="0" i="0" dirty="0">
              <a:effectLst/>
              <a:latin typeface="nimbusL"/>
            </a:endParaRPr>
          </a:p>
          <a:p>
            <a:pPr algn="just">
              <a:buClr>
                <a:srgbClr val="2E60A4"/>
              </a:buClr>
            </a:pPr>
            <a:r>
              <a:rPr lang="en-US" b="0" i="0" dirty="0">
                <a:effectLst/>
                <a:latin typeface="nimbusL"/>
              </a:rPr>
              <a:t>High point cloud quality with up to four 3D point clouds per second.</a:t>
            </a:r>
          </a:p>
          <a:p>
            <a:pPr algn="just">
              <a:buClr>
                <a:srgbClr val="2E60A4"/>
              </a:buClr>
            </a:pPr>
            <a:r>
              <a:rPr lang="en-US" b="0" i="0" dirty="0">
                <a:effectLst/>
                <a:latin typeface="nimbusL"/>
              </a:rPr>
              <a:t>Integrated 3D point cloud calculation.</a:t>
            </a:r>
          </a:p>
          <a:p>
            <a:pPr>
              <a:buClr>
                <a:srgbClr val="2E60A4"/>
              </a:buClr>
            </a:pPr>
            <a:endParaRPr lang="en-IN" dirty="0"/>
          </a:p>
        </p:txBody>
      </p:sp>
    </p:spTree>
    <p:extLst>
      <p:ext uri="{BB962C8B-B14F-4D97-AF65-F5344CB8AC3E}">
        <p14:creationId xmlns:p14="http://schemas.microsoft.com/office/powerpoint/2010/main" val="223645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1DF5-CA47-25A8-D385-FEE9CAEBD9B8}"/>
              </a:ext>
            </a:extLst>
          </p:cNvPr>
          <p:cNvSpPr>
            <a:spLocks noGrp="1"/>
          </p:cNvSpPr>
          <p:nvPr>
            <p:ph type="title"/>
          </p:nvPr>
        </p:nvSpPr>
        <p:spPr>
          <a:xfrm>
            <a:off x="199348" y="0"/>
            <a:ext cx="8911687" cy="1280890"/>
          </a:xfrm>
        </p:spPr>
        <p:txBody>
          <a:bodyPr/>
          <a:lstStyle/>
          <a:p>
            <a:r>
              <a:rPr lang="en-US" dirty="0"/>
              <a:t>Acknowledgment</a:t>
            </a:r>
          </a:p>
        </p:txBody>
      </p:sp>
      <p:sp>
        <p:nvSpPr>
          <p:cNvPr id="3" name="Content Placeholder 2">
            <a:extLst>
              <a:ext uri="{FF2B5EF4-FFF2-40B4-BE49-F238E27FC236}">
                <a16:creationId xmlns:a16="http://schemas.microsoft.com/office/drawing/2014/main" id="{22F49A66-B9F2-0A5D-3E76-934B4F198035}"/>
              </a:ext>
            </a:extLst>
          </p:cNvPr>
          <p:cNvSpPr>
            <a:spLocks noGrp="1"/>
          </p:cNvSpPr>
          <p:nvPr>
            <p:ph idx="1"/>
          </p:nvPr>
        </p:nvSpPr>
        <p:spPr>
          <a:xfrm>
            <a:off x="1244506" y="1407459"/>
            <a:ext cx="8915400" cy="3777622"/>
          </a:xfrm>
        </p:spPr>
        <p:txBody>
          <a:bodyPr>
            <a:normAutofit/>
          </a:bodyPr>
          <a:lstStyle/>
          <a:p>
            <a:r>
              <a:rPr lang="en-US" dirty="0">
                <a:solidFill>
                  <a:srgbClr val="000000"/>
                </a:solidFill>
                <a:effectLst/>
                <a:latin typeface="Times New Roman" panose="02020603050405020304" pitchFamily="18" charset="0"/>
              </a:rPr>
              <a:t>In Today’s world of industrial automation, every  application is largely dependent on the precision and reliability of the data.</a:t>
            </a:r>
          </a:p>
          <a:p>
            <a:r>
              <a:rPr lang="en-US" dirty="0">
                <a:solidFill>
                  <a:srgbClr val="000000"/>
                </a:solidFill>
                <a:latin typeface="Times New Roman" panose="02020603050405020304" pitchFamily="18" charset="0"/>
              </a:rPr>
              <a:t>The reliability of the data is ensured by making t</a:t>
            </a:r>
            <a:r>
              <a:rPr lang="en-US" dirty="0">
                <a:solidFill>
                  <a:srgbClr val="000000"/>
                </a:solidFill>
                <a:effectLst/>
                <a:latin typeface="Times New Roman" panose="02020603050405020304" pitchFamily="18" charset="0"/>
              </a:rPr>
              <a:t>he communication between the sensors and user/control system robust and </a:t>
            </a:r>
            <a:r>
              <a:rPr lang="en-US" dirty="0">
                <a:solidFill>
                  <a:srgbClr val="000000"/>
                </a:solidFill>
                <a:latin typeface="Times New Roman" panose="02020603050405020304" pitchFamily="18" charset="0"/>
              </a:rPr>
              <a:t>giving </a:t>
            </a:r>
            <a:r>
              <a:rPr lang="en-US" dirty="0">
                <a:solidFill>
                  <a:srgbClr val="000000"/>
                </a:solidFill>
                <a:effectLst/>
                <a:latin typeface="Times New Roman" panose="02020603050405020304" pitchFamily="18" charset="0"/>
              </a:rPr>
              <a:t>some feedback to ensure the correctness and reliability of the real time data produced.</a:t>
            </a:r>
          </a:p>
          <a:p>
            <a:r>
              <a:rPr lang="en-US" dirty="0">
                <a:solidFill>
                  <a:srgbClr val="000000"/>
                </a:solidFill>
                <a:effectLst/>
                <a:latin typeface="Times New Roman" panose="02020603050405020304" pitchFamily="18" charset="0"/>
              </a:rPr>
              <a:t>To facilitate this efficient interaction and to ensure that the sensor works efficiently, an </a:t>
            </a:r>
            <a:r>
              <a:rPr lang="en-US" b="1" dirty="0">
                <a:solidFill>
                  <a:srgbClr val="000000"/>
                </a:solidFill>
                <a:effectLst/>
                <a:latin typeface="Times New Roman" panose="02020603050405020304" pitchFamily="18" charset="0"/>
              </a:rPr>
              <a:t>ASCII acknowledgment response system is to be implemented as part of the G4</a:t>
            </a:r>
            <a:r>
              <a:rPr lang="en-US" dirty="0">
                <a:solidFill>
                  <a:srgbClr val="000000"/>
                </a:solidFill>
                <a:latin typeface="Times New Roman" panose="02020603050405020304" pitchFamily="18" charset="0"/>
              </a:rPr>
              <a:t> </a:t>
            </a:r>
            <a:r>
              <a:rPr lang="en-US" b="1" dirty="0">
                <a:solidFill>
                  <a:srgbClr val="000000"/>
                </a:solidFill>
                <a:effectLst/>
                <a:latin typeface="Times New Roman" panose="02020603050405020304" pitchFamily="18" charset="0"/>
              </a:rPr>
              <a:t>sensor’s firmware</a:t>
            </a:r>
            <a:r>
              <a:rPr lang="en-US" dirty="0">
                <a:solidFill>
                  <a:srgbClr val="000000"/>
                </a:solidFill>
                <a:effectLst/>
                <a:latin typeface="Times New Roman" panose="02020603050405020304" pitchFamily="18" charset="0"/>
              </a:rPr>
              <a:t>. </a:t>
            </a:r>
          </a:p>
          <a:p>
            <a:r>
              <a:rPr lang="en-US" dirty="0">
                <a:solidFill>
                  <a:srgbClr val="000000"/>
                </a:solidFill>
                <a:effectLst/>
                <a:latin typeface="Times New Roman" panose="02020603050405020304" pitchFamily="18" charset="0"/>
              </a:rPr>
              <a:t>This system provides a reliable method for verifying the successful execution of commands, thus improving the user-friendliness and reliability of the sensors.</a:t>
            </a:r>
          </a:p>
          <a:p>
            <a:endParaRPr lang="en-US" dirty="0">
              <a:solidFill>
                <a:srgbClr val="000000"/>
              </a:solidFill>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367749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E7E241-E1B1-2397-12A2-129686E55EC1}"/>
              </a:ext>
            </a:extLst>
          </p:cNvPr>
          <p:cNvSpPr>
            <a:spLocks noGrp="1"/>
          </p:cNvSpPr>
          <p:nvPr>
            <p:ph type="ctrTitle"/>
          </p:nvPr>
        </p:nvSpPr>
        <p:spPr>
          <a:xfrm>
            <a:off x="2083443" y="1901141"/>
            <a:ext cx="9050780" cy="2262781"/>
          </a:xfrm>
        </p:spPr>
        <p:txBody>
          <a:bodyPr/>
          <a:lstStyle/>
          <a:p>
            <a:r>
              <a:rPr lang="en-US" dirty="0"/>
              <a:t>Motivation and Objectives</a:t>
            </a:r>
          </a:p>
        </p:txBody>
      </p:sp>
      <p:sp>
        <p:nvSpPr>
          <p:cNvPr id="5" name="Subtitle 4">
            <a:extLst>
              <a:ext uri="{FF2B5EF4-FFF2-40B4-BE49-F238E27FC236}">
                <a16:creationId xmlns:a16="http://schemas.microsoft.com/office/drawing/2014/main" id="{99D06106-5D28-600B-F88F-E9916DD556DE}"/>
              </a:ext>
            </a:extLst>
          </p:cNvPr>
          <p:cNvSpPr>
            <a:spLocks noGrp="1"/>
          </p:cNvSpPr>
          <p:nvPr>
            <p:ph type="subTitle" idx="1"/>
          </p:nvPr>
        </p:nvSpPr>
        <p:spPr>
          <a:xfrm>
            <a:off x="1638300" y="3037639"/>
            <a:ext cx="8915399" cy="1126283"/>
          </a:xfrm>
        </p:spPr>
        <p:txBody>
          <a:bodyPr/>
          <a:lstStyle/>
          <a:p>
            <a:pPr algn="ctr"/>
            <a:r>
              <a:rPr lang="en-US" dirty="0"/>
              <a:t>Section II</a:t>
            </a:r>
          </a:p>
        </p:txBody>
      </p:sp>
    </p:spTree>
    <p:extLst>
      <p:ext uri="{BB962C8B-B14F-4D97-AF65-F5344CB8AC3E}">
        <p14:creationId xmlns:p14="http://schemas.microsoft.com/office/powerpoint/2010/main" val="2814052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3C15-4ED7-13B5-8C14-E21D46FB2F54}"/>
              </a:ext>
            </a:extLst>
          </p:cNvPr>
          <p:cNvSpPr>
            <a:spLocks noGrp="1"/>
          </p:cNvSpPr>
          <p:nvPr>
            <p:ph type="title"/>
          </p:nvPr>
        </p:nvSpPr>
        <p:spPr>
          <a:xfrm>
            <a:off x="172454" y="0"/>
            <a:ext cx="8911687" cy="1280890"/>
          </a:xfrm>
        </p:spPr>
        <p:txBody>
          <a:bodyPr/>
          <a:lstStyle/>
          <a:p>
            <a:r>
              <a:rPr lang="en-US" dirty="0"/>
              <a:t>Motivation – Ensuring Reliability </a:t>
            </a:r>
          </a:p>
        </p:txBody>
      </p:sp>
      <p:sp>
        <p:nvSpPr>
          <p:cNvPr id="3" name="Content Placeholder 2">
            <a:extLst>
              <a:ext uri="{FF2B5EF4-FFF2-40B4-BE49-F238E27FC236}">
                <a16:creationId xmlns:a16="http://schemas.microsoft.com/office/drawing/2014/main" id="{59C84702-CB45-7740-3DA1-97A975CA4D51}"/>
              </a:ext>
            </a:extLst>
          </p:cNvPr>
          <p:cNvSpPr>
            <a:spLocks noGrp="1"/>
          </p:cNvSpPr>
          <p:nvPr>
            <p:ph idx="1"/>
          </p:nvPr>
        </p:nvSpPr>
        <p:spPr>
          <a:xfrm>
            <a:off x="1360913" y="1540189"/>
            <a:ext cx="8915400" cy="3777622"/>
          </a:xfrm>
        </p:spPr>
        <p:txBody>
          <a:bodyPr/>
          <a:lstStyle/>
          <a:p>
            <a:r>
              <a:rPr lang="en-US" dirty="0">
                <a:solidFill>
                  <a:srgbClr val="000000"/>
                </a:solidFill>
                <a:effectLst/>
                <a:latin typeface="Times New Roman" panose="02020603050405020304" pitchFamily="18" charset="0"/>
              </a:rPr>
              <a:t>communication and performance of the devices.</a:t>
            </a:r>
          </a:p>
          <a:p>
            <a:r>
              <a:rPr lang="en-US" dirty="0">
                <a:solidFill>
                  <a:srgbClr val="000000"/>
                </a:solidFill>
                <a:latin typeface="Times New Roman" panose="02020603050405020304" pitchFamily="18" charset="0"/>
              </a:rPr>
              <a:t>Ensuring the ASCII </a:t>
            </a:r>
            <a:r>
              <a:rPr lang="en-US" dirty="0">
                <a:solidFill>
                  <a:srgbClr val="000000"/>
                </a:solidFill>
                <a:effectLst/>
                <a:latin typeface="Times New Roman" panose="02020603050405020304" pitchFamily="18" charset="0"/>
              </a:rPr>
              <a:t>commands are reliably sent, received, and validated.</a:t>
            </a:r>
          </a:p>
          <a:p>
            <a:r>
              <a:rPr lang="en-US" dirty="0">
                <a:solidFill>
                  <a:srgbClr val="000000"/>
                </a:solidFill>
                <a:effectLst/>
                <a:latin typeface="Times New Roman" panose="02020603050405020304" pitchFamily="18" charset="0"/>
              </a:rPr>
              <a:t>“The lack of active acknowledgment responses in the current G4 product platform prevents users from knowing the real-time status of ASCII command execution, reducing the sensor’s user-friendliness and reliability. This project aims to develop an acknowledgment response system to address this issue.”</a:t>
            </a:r>
          </a:p>
          <a:p>
            <a:endParaRPr lang="en-US" dirty="0">
              <a:solidFill>
                <a:srgbClr val="000000"/>
              </a:solidFill>
              <a:effectLst/>
              <a:latin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161270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A51C88-008A-0789-B33F-F8B4C8455225}"/>
              </a:ext>
            </a:extLst>
          </p:cNvPr>
          <p:cNvSpPr>
            <a:spLocks noGrp="1"/>
          </p:cNvSpPr>
          <p:nvPr>
            <p:ph type="title"/>
          </p:nvPr>
        </p:nvSpPr>
        <p:spPr>
          <a:xfrm>
            <a:off x="199349" y="0"/>
            <a:ext cx="8911687" cy="1280890"/>
          </a:xfrm>
        </p:spPr>
        <p:txBody>
          <a:bodyPr/>
          <a:lstStyle/>
          <a:p>
            <a:r>
              <a:rPr lang="en-US" dirty="0"/>
              <a:t>Research Objectives</a:t>
            </a:r>
          </a:p>
        </p:txBody>
      </p:sp>
      <p:sp>
        <p:nvSpPr>
          <p:cNvPr id="3" name="Content Placeholder 2">
            <a:extLst>
              <a:ext uri="{FF2B5EF4-FFF2-40B4-BE49-F238E27FC236}">
                <a16:creationId xmlns:a16="http://schemas.microsoft.com/office/drawing/2014/main" id="{A91DC8AA-7EFF-454D-1421-FE40201B9B20}"/>
              </a:ext>
            </a:extLst>
          </p:cNvPr>
          <p:cNvSpPr>
            <a:spLocks noGrp="1"/>
          </p:cNvSpPr>
          <p:nvPr>
            <p:ph idx="1"/>
          </p:nvPr>
        </p:nvSpPr>
        <p:spPr>
          <a:xfrm>
            <a:off x="1894731" y="848809"/>
            <a:ext cx="8723227" cy="5879537"/>
          </a:xfrm>
        </p:spPr>
        <p:txBody>
          <a:bodyPr>
            <a:normAutofit/>
          </a:bodyPr>
          <a:lstStyle/>
          <a:p>
            <a:pPr marL="0" indent="0">
              <a:buNone/>
            </a:pPr>
            <a:endParaRPr lang="en-IN" sz="2000" dirty="0"/>
          </a:p>
          <a:p>
            <a:pPr marL="457200" indent="-457200" algn="just">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The Main Objective of this master thesis is to create an Acknowledgment response handler for the ASCII Command Functions of Shape Drive G4 3D Sensors for making  it more user-friendly.</a:t>
            </a:r>
          </a:p>
          <a:p>
            <a:pPr marL="457200" indent="-457200" algn="just">
              <a:buFont typeface="+mj-lt"/>
              <a:buAutoNum type="arabicPeriod"/>
            </a:pPr>
            <a:r>
              <a:rPr lang="en-US" dirty="0">
                <a:solidFill>
                  <a:schemeClr val="tx1"/>
                </a:solidFill>
                <a:effectLst/>
                <a:latin typeface="Times New Roman" panose="02020603050405020304" pitchFamily="18" charset="0"/>
              </a:rPr>
              <a:t>To implement acknowledgment response for all existing ASCII Commands.</a:t>
            </a:r>
          </a:p>
          <a:p>
            <a:pPr marL="457200" indent="-457200" algn="just">
              <a:buFont typeface="+mj-lt"/>
              <a:buAutoNum type="arabicPeriod"/>
            </a:pPr>
            <a:r>
              <a:rPr lang="en-US" dirty="0">
                <a:solidFill>
                  <a:schemeClr val="tx1"/>
                </a:solidFill>
                <a:effectLst/>
                <a:latin typeface="Times New Roman" panose="02020603050405020304" pitchFamily="18" charset="0"/>
              </a:rPr>
              <a:t>To make the acknowledgment response feature configurable according to the wish of the user.</a:t>
            </a:r>
          </a:p>
          <a:p>
            <a:pPr marL="457200" indent="-457200" algn="just">
              <a:buFont typeface="+mj-lt"/>
              <a:buAutoNum type="arabicPeriod"/>
            </a:pPr>
            <a:r>
              <a:rPr lang="en-US" dirty="0">
                <a:solidFill>
                  <a:schemeClr val="tx1"/>
                </a:solidFill>
                <a:effectLst/>
                <a:latin typeface="Times New Roman" panose="02020603050405020304" pitchFamily="18" charset="0"/>
              </a:rPr>
              <a:t>To create a modular command handler that handles all the ASCII commands and their acknowledgment.</a:t>
            </a:r>
          </a:p>
          <a:p>
            <a:pPr marL="457200" indent="-457200" algn="just">
              <a:buFont typeface="+mj-lt"/>
              <a:buAutoNum type="arabicPeriod"/>
            </a:pPr>
            <a:r>
              <a:rPr lang="en-US" dirty="0">
                <a:solidFill>
                  <a:schemeClr val="tx1"/>
                </a:solidFill>
                <a:effectLst/>
                <a:latin typeface="Times New Roman" panose="02020603050405020304" pitchFamily="18" charset="0"/>
              </a:rPr>
              <a:t>To set a standard format </a:t>
            </a:r>
            <a:r>
              <a:rPr lang="en-US" dirty="0">
                <a:solidFill>
                  <a:schemeClr val="tx1"/>
                </a:solidFill>
                <a:latin typeface="Times New Roman" panose="02020603050405020304" pitchFamily="18" charset="0"/>
              </a:rPr>
              <a:t>for the generated acknowledgment responses.</a:t>
            </a:r>
          </a:p>
          <a:p>
            <a:pPr marL="457200" indent="-457200" algn="just">
              <a:buFont typeface="+mj-lt"/>
              <a:buAutoNum type="arabicPeriod"/>
            </a:pPr>
            <a:r>
              <a:rPr lang="en-US" dirty="0">
                <a:solidFill>
                  <a:schemeClr val="tx1"/>
                </a:solidFill>
                <a:latin typeface="Times New Roman" panose="02020603050405020304" pitchFamily="18" charset="0"/>
              </a:rPr>
              <a:t>Implementing</a:t>
            </a:r>
            <a:r>
              <a:rPr lang="en-US" dirty="0">
                <a:solidFill>
                  <a:schemeClr val="tx1"/>
                </a:solidFill>
                <a:effectLst/>
                <a:latin typeface="Times New Roman" panose="02020603050405020304" pitchFamily="18" charset="0"/>
              </a:rPr>
              <a:t> a limit check functionality for all ASCII Commands </a:t>
            </a:r>
            <a:r>
              <a:rPr lang="en-US" dirty="0" err="1">
                <a:solidFill>
                  <a:schemeClr val="tx1"/>
                </a:solidFill>
                <a:effectLst/>
                <a:latin typeface="Times New Roman" panose="02020603050405020304" pitchFamily="18" charset="0"/>
              </a:rPr>
              <a:t>inorder</a:t>
            </a:r>
            <a:r>
              <a:rPr lang="en-US" dirty="0">
                <a:solidFill>
                  <a:schemeClr val="tx1"/>
                </a:solidFill>
                <a:effectLst/>
                <a:latin typeface="Times New Roman" panose="02020603050405020304" pitchFamily="18" charset="0"/>
              </a:rPr>
              <a:t> to prevent the sensor from applying garbage values </a:t>
            </a:r>
            <a:r>
              <a:rPr lang="en-US" dirty="0">
                <a:solidFill>
                  <a:schemeClr val="tx1"/>
                </a:solidFill>
                <a:latin typeface="Times New Roman" panose="02020603050405020304" pitchFamily="18" charset="0"/>
              </a:rPr>
              <a:t>incase of</a:t>
            </a:r>
            <a:r>
              <a:rPr lang="en-US" dirty="0">
                <a:solidFill>
                  <a:schemeClr val="tx1"/>
                </a:solidFill>
                <a:effectLst/>
                <a:latin typeface="Times New Roman" panose="02020603050405020304" pitchFamily="18" charset="0"/>
              </a:rPr>
              <a:t> outbound inpu</a:t>
            </a:r>
            <a:r>
              <a:rPr lang="en-US" dirty="0">
                <a:solidFill>
                  <a:schemeClr val="tx1"/>
                </a:solidFill>
                <a:latin typeface="Times New Roman" panose="02020603050405020304" pitchFamily="18" charset="0"/>
              </a:rPr>
              <a:t>t values.</a:t>
            </a:r>
          </a:p>
          <a:p>
            <a:pPr marL="457200" indent="-457200" algn="just">
              <a:buFont typeface="+mj-lt"/>
              <a:buAutoNum type="arabicPeriod"/>
            </a:pPr>
            <a:r>
              <a:rPr lang="en-US" dirty="0">
                <a:solidFill>
                  <a:schemeClr val="tx1"/>
                </a:solidFill>
                <a:effectLst/>
                <a:latin typeface="Times New Roman" panose="02020603050405020304" pitchFamily="18" charset="0"/>
              </a:rPr>
              <a:t>Testing and verifying the responses to ensure reliability and performance of the implemented system.</a:t>
            </a:r>
          </a:p>
          <a:p>
            <a:pPr marL="457200" indent="-457200" algn="just">
              <a:buFont typeface="+mj-lt"/>
              <a:buAutoNum type="arabicPeriod"/>
            </a:pPr>
            <a:endParaRPr lang="en-US" dirty="0">
              <a:solidFill>
                <a:srgbClr val="000000"/>
              </a:solidFill>
              <a:latin typeface="Times New Roman" panose="02020603050405020304" pitchFamily="18" charset="0"/>
            </a:endParaRPr>
          </a:p>
          <a:p>
            <a:pPr marL="457200" indent="-457200" algn="just">
              <a:buFont typeface="+mj-lt"/>
              <a:buAutoNum type="arabicPeriod"/>
            </a:pPr>
            <a:endParaRPr lang="en-US" dirty="0">
              <a:solidFill>
                <a:srgbClr val="000000"/>
              </a:solidFill>
              <a:effectLst/>
              <a:latin typeface="Times New Roman" panose="02020603050405020304" pitchFamily="18" charset="0"/>
            </a:endParaRPr>
          </a:p>
          <a:p>
            <a:pPr marL="457200" indent="-457200" algn="just">
              <a:buFont typeface="+mj-lt"/>
              <a:buAutoNum type="arabicPeriod"/>
            </a:pPr>
            <a:endParaRPr lang="en-IN"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5771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F8C0-7660-FA1E-3F69-56CF6A7227F6}"/>
              </a:ext>
            </a:extLst>
          </p:cNvPr>
          <p:cNvSpPr>
            <a:spLocks noGrp="1"/>
          </p:cNvSpPr>
          <p:nvPr>
            <p:ph type="ctrTitle"/>
          </p:nvPr>
        </p:nvSpPr>
        <p:spPr>
          <a:xfrm>
            <a:off x="2079927" y="1951457"/>
            <a:ext cx="8915399" cy="2262781"/>
          </a:xfrm>
        </p:spPr>
        <p:txBody>
          <a:bodyPr/>
          <a:lstStyle/>
          <a:p>
            <a:pPr algn="ctr"/>
            <a:r>
              <a:rPr lang="en-US" dirty="0"/>
              <a:t>Methodology</a:t>
            </a:r>
          </a:p>
        </p:txBody>
      </p:sp>
      <p:sp>
        <p:nvSpPr>
          <p:cNvPr id="3" name="Subtitle 2">
            <a:extLst>
              <a:ext uri="{FF2B5EF4-FFF2-40B4-BE49-F238E27FC236}">
                <a16:creationId xmlns:a16="http://schemas.microsoft.com/office/drawing/2014/main" id="{4C1C5796-5819-0B7A-92DC-630977DC7491}"/>
              </a:ext>
            </a:extLst>
          </p:cNvPr>
          <p:cNvSpPr>
            <a:spLocks noGrp="1"/>
          </p:cNvSpPr>
          <p:nvPr>
            <p:ph type="subTitle" idx="1"/>
          </p:nvPr>
        </p:nvSpPr>
        <p:spPr>
          <a:xfrm>
            <a:off x="1638300" y="3082848"/>
            <a:ext cx="8915399" cy="1126283"/>
          </a:xfrm>
        </p:spPr>
        <p:txBody>
          <a:bodyPr/>
          <a:lstStyle/>
          <a:p>
            <a:pPr algn="ctr"/>
            <a:r>
              <a:rPr lang="en-US" dirty="0"/>
              <a:t>Section III</a:t>
            </a:r>
          </a:p>
        </p:txBody>
      </p:sp>
    </p:spTree>
    <p:extLst>
      <p:ext uri="{BB962C8B-B14F-4D97-AF65-F5344CB8AC3E}">
        <p14:creationId xmlns:p14="http://schemas.microsoft.com/office/powerpoint/2010/main" val="149751581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6176</TotalTime>
  <Words>1270</Words>
  <Application>Microsoft Office PowerPoint</Application>
  <PresentationFormat>Widescreen</PresentationFormat>
  <Paragraphs>171</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Wisp</vt:lpstr>
      <vt:lpstr>Master Thesis: Colloquium   ASCII ACKNOWLEDGMENT RESPONSE SYSTEM FOR G4 PRODUCT PLATFORM </vt:lpstr>
      <vt:lpstr>AGENDA</vt:lpstr>
      <vt:lpstr>INTRODUCTION</vt:lpstr>
      <vt:lpstr>Shape Drive G4 (3D Sensors)</vt:lpstr>
      <vt:lpstr>Acknowledgment</vt:lpstr>
      <vt:lpstr>Motivation and Objectives</vt:lpstr>
      <vt:lpstr>Motivation – Ensuring Reliability </vt:lpstr>
      <vt:lpstr>Research Objectives</vt:lpstr>
      <vt:lpstr>Methodology</vt:lpstr>
      <vt:lpstr>Methodology</vt:lpstr>
      <vt:lpstr>Concept Development</vt:lpstr>
      <vt:lpstr> Existing Firmware Architecture</vt:lpstr>
      <vt:lpstr>PowerPoint Presentation</vt:lpstr>
      <vt:lpstr>Design Decisions</vt:lpstr>
      <vt:lpstr>XML Container with CRC check</vt:lpstr>
      <vt:lpstr>Design Decisions</vt:lpstr>
      <vt:lpstr>Design Decisions</vt:lpstr>
      <vt:lpstr>Implementation Workflow diagram</vt:lpstr>
      <vt:lpstr>Modified firmware architecture with Acknowledgment Handler</vt:lpstr>
      <vt:lpstr>PowerPoint Presentation</vt:lpstr>
      <vt:lpstr>Testing and verification </vt:lpstr>
      <vt:lpstr>RESULTS</vt:lpstr>
      <vt:lpstr>Results: Using NetCat</vt:lpstr>
      <vt:lpstr>PowerPoint Presentation</vt:lpstr>
      <vt:lpstr>PowerPoint Presentation</vt:lpstr>
      <vt:lpstr>PowerPoint Presentation</vt:lpstr>
      <vt:lpstr>Results: using WeDEV Tool</vt:lpstr>
      <vt:lpstr>PowerPoint Presentation</vt:lpstr>
      <vt:lpstr>Conclusion and Future Scope</vt:lpstr>
      <vt:lpstr>Conclusion</vt:lpstr>
      <vt:lpstr>Future Scope</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ASCII ACKNOWLEDGMENT RESPONSE SYSTEM FOR G4 PRODUCT PLATFORM</dc:title>
  <dc:creator>JOE JOSEPH NELSON</dc:creator>
  <cp:lastModifiedBy>JOE JOSEPH NELSON</cp:lastModifiedBy>
  <cp:revision>34</cp:revision>
  <dcterms:created xsi:type="dcterms:W3CDTF">2024-05-11T08:25:49Z</dcterms:created>
  <dcterms:modified xsi:type="dcterms:W3CDTF">2025-02-12T13:03:56Z</dcterms:modified>
</cp:coreProperties>
</file>